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handoutMasterIdLst>
    <p:handoutMasterId r:id="rId29"/>
  </p:handoutMasterIdLst>
  <p:sldIdLst>
    <p:sldId id="256" r:id="rId3"/>
    <p:sldId id="1065" r:id="rId4"/>
    <p:sldId id="1059" r:id="rId5"/>
    <p:sldId id="258" r:id="rId6"/>
    <p:sldId id="1063" r:id="rId7"/>
    <p:sldId id="1053" r:id="rId8"/>
    <p:sldId id="1060" r:id="rId9"/>
    <p:sldId id="1054" r:id="rId10"/>
    <p:sldId id="1061" r:id="rId11"/>
    <p:sldId id="1051" r:id="rId12"/>
    <p:sldId id="1064" r:id="rId13"/>
    <p:sldId id="1066" r:id="rId14"/>
    <p:sldId id="1067" r:id="rId15"/>
    <p:sldId id="1068" r:id="rId16"/>
    <p:sldId id="1069" r:id="rId17"/>
    <p:sldId id="1070" r:id="rId18"/>
    <p:sldId id="1071" r:id="rId19"/>
    <p:sldId id="1072" r:id="rId20"/>
    <p:sldId id="1073" r:id="rId21"/>
    <p:sldId id="1074" r:id="rId22"/>
    <p:sldId id="1057" r:id="rId23"/>
    <p:sldId id="1052" r:id="rId24"/>
    <p:sldId id="259" r:id="rId25"/>
    <p:sldId id="261" r:id="rId26"/>
    <p:sldId id="10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31F"/>
    <a:srgbClr val="7CA73D"/>
    <a:srgbClr val="FB8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3226"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AB6192-F456-924D-8ABB-6B2470B49D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A5F5977-CD75-6A53-C2D8-E18B6B8957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362FB0-0B29-431F-BB4D-1877710111FA}" type="datetimeFigureOut">
              <a:rPr lang="en-IN" smtClean="0"/>
              <a:t>20-03-2024</a:t>
            </a:fld>
            <a:endParaRPr lang="en-IN"/>
          </a:p>
        </p:txBody>
      </p:sp>
      <p:sp>
        <p:nvSpPr>
          <p:cNvPr id="4" name="Footer Placeholder 3">
            <a:extLst>
              <a:ext uri="{FF2B5EF4-FFF2-40B4-BE49-F238E27FC236}">
                <a16:creationId xmlns:a16="http://schemas.microsoft.com/office/drawing/2014/main" id="{D0F26331-9C29-35E4-AB95-B119F02E9A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875CF69-10AB-1E16-E927-EEE11C362B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61B732-49A8-48A8-9865-207B67D2F096}" type="slidenum">
              <a:rPr lang="en-IN" smtClean="0"/>
              <a:t>‹#›</a:t>
            </a:fld>
            <a:endParaRPr lang="en-IN"/>
          </a:p>
        </p:txBody>
      </p:sp>
    </p:spTree>
    <p:extLst>
      <p:ext uri="{BB962C8B-B14F-4D97-AF65-F5344CB8AC3E}">
        <p14:creationId xmlns:p14="http://schemas.microsoft.com/office/powerpoint/2010/main" val="1639947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38FCF-717C-4685-9A2F-07CD317464C4}" type="datetimeFigureOut">
              <a:rPr lang="en-IN" smtClean="0"/>
              <a:t>20-03-2024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74F95-6C5E-4E1E-88A8-4299E6E2D7D5}" type="slidenum">
              <a:rPr lang="en-IN" smtClean="0"/>
              <a:t>‹#›</a:t>
            </a:fld>
            <a:endParaRPr lang="en-IN"/>
          </a:p>
        </p:txBody>
      </p:sp>
    </p:spTree>
    <p:extLst>
      <p:ext uri="{BB962C8B-B14F-4D97-AF65-F5344CB8AC3E}">
        <p14:creationId xmlns:p14="http://schemas.microsoft.com/office/powerpoint/2010/main" val="119046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1EFE-26B4-2DD0-8A71-43ABD106E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EA989A-45BF-CB0E-C46F-5CB90ABC0F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41DBFB-3F02-2625-F4CD-D5A4DC8F1FC1}"/>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B368C028-1DA6-9B46-0604-0791D9A50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9E6D4B-3ED8-0491-5947-2ED0F8EC4E17}"/>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375225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058E-104D-06FA-A0F1-3D68BD17D1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517FC4-4B1A-FEB3-C6A1-53629BC76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5CCA0-BBA4-83EC-9980-2D77418A8F9F}"/>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4ACA9563-CF8A-ACC3-F3A6-BBEF9EA745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A86476-A46F-DA15-42D9-CB4021877CE5}"/>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3016662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4E1B4-1D6F-2B5D-0E8C-6CD800138F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EE62D-930E-8DCA-2FA4-EE827F6FD8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C4A09-AA3A-8B92-7ABD-8D322B593E23}"/>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13B095E8-699C-728A-3C0E-3D448B7BD7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6533D2-FF6A-3119-11E8-99691AF1049D}"/>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2249990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879A-4A31-E2B8-D041-42E463287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371887-CE90-7644-B4F3-81452E182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F54BC5-FCE2-7970-6B80-FF96F7387DF4}"/>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9BF9DED2-2383-CE8D-A73F-A47C00E894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E0DD48-59A0-05D4-31C6-D12CAC2518E2}"/>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2827124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6950-9D18-9F16-D44E-8362A2406E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E6F1C6-9D4F-94B8-3CD0-08D923D775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0A7BD-B31C-F621-FCD8-603554193492}"/>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5418204D-09D9-3ED3-47EA-419F0048A3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AC15CF-3410-0A83-D31D-C3DB085DCFA7}"/>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9524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69A9F-7909-C2CE-69BD-89C966831C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B5002E-F104-9880-4F12-116ACD14C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C9EB64-1629-D0D6-EC06-85F8164545EC}"/>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54F2CE56-7B08-C72A-FD56-9E9274B995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C9A6B9-A465-3D8C-6E81-4BB484FB0869}"/>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948323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B2B-D993-E557-4F90-E6BB80DD61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B8F1FD-EC07-F134-193F-3073B8D35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9DECE0-5E62-E041-5117-FD87399A3B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3CF7FA-4721-8876-9421-F81C48A43B0A}"/>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6" name="Footer Placeholder 5">
            <a:extLst>
              <a:ext uri="{FF2B5EF4-FFF2-40B4-BE49-F238E27FC236}">
                <a16:creationId xmlns:a16="http://schemas.microsoft.com/office/drawing/2014/main" id="{568A19C1-D345-6235-D335-7B5B99503F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FCB3CD-6779-48E2-0F4D-B58603DCDEF2}"/>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2312329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308C-EC87-53CD-0CB6-DA584A9173B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D1B8B2-DEE0-540D-E93E-00A7BA935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E5D1A-08C0-7CBF-6582-94A98C8DD1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115F91-31D6-D40D-5F6D-05E98B13B5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FF65D-DA32-A650-C2E7-8F042BD3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D3F743-ECB9-54F0-917B-5B7354560A15}"/>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8" name="Footer Placeholder 7">
            <a:extLst>
              <a:ext uri="{FF2B5EF4-FFF2-40B4-BE49-F238E27FC236}">
                <a16:creationId xmlns:a16="http://schemas.microsoft.com/office/drawing/2014/main" id="{F49F2083-9422-016C-1227-1BA55AD82A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6F5E7B-582D-225D-F335-568A97B12E81}"/>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3159430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774C-F71E-CDFC-97E6-273AD42473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7C6A50-5096-AEB6-5864-73F1A23E4B50}"/>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4" name="Footer Placeholder 3">
            <a:extLst>
              <a:ext uri="{FF2B5EF4-FFF2-40B4-BE49-F238E27FC236}">
                <a16:creationId xmlns:a16="http://schemas.microsoft.com/office/drawing/2014/main" id="{93B7EA4D-1518-50A6-700F-609EA9FC7A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0F0EA5-7734-FFB4-AF5E-65DF417E57A8}"/>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3801110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CA8F0E-A995-F026-0BFF-D76F1A0A5EEA}"/>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3" name="Footer Placeholder 2">
            <a:extLst>
              <a:ext uri="{FF2B5EF4-FFF2-40B4-BE49-F238E27FC236}">
                <a16:creationId xmlns:a16="http://schemas.microsoft.com/office/drawing/2014/main" id="{0954812E-F126-2726-86D0-E249177F0C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83DA8E-2018-CA94-CBAB-D6E3F58ED792}"/>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349390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A118-0805-78B1-C630-B3EA5AD74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39D3A1-83AD-0BE4-2FDB-D77EB9F0A5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367E03-EA47-1E7C-9A78-5AE0845D0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15304-17F0-285C-B3BD-001D4E99292D}"/>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6" name="Footer Placeholder 5">
            <a:extLst>
              <a:ext uri="{FF2B5EF4-FFF2-40B4-BE49-F238E27FC236}">
                <a16:creationId xmlns:a16="http://schemas.microsoft.com/office/drawing/2014/main" id="{010BA762-E591-AFD5-C5A2-1549690194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4A04B8-C38C-C886-7A8F-CA0F04AC2567}"/>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345249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97D0-475C-C16A-D542-A21793161F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62F1A-A9AD-2247-BEED-31401C1D5B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7A6025-8B34-8392-C201-8803A474A15E}"/>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16028981-441A-4651-B926-E0152CDD16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AB547A-DC95-ACA8-C143-E11B28B4DA64}"/>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22544920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0896-9E7D-DA24-7AF1-9E55DC28B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DF4EA6-82FC-17E6-DDF7-8B35B45C2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C80D3F-5271-5D32-6445-1A88A934A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94052D-7988-25FF-7FB9-90C7998734E2}"/>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6" name="Footer Placeholder 5">
            <a:extLst>
              <a:ext uri="{FF2B5EF4-FFF2-40B4-BE49-F238E27FC236}">
                <a16:creationId xmlns:a16="http://schemas.microsoft.com/office/drawing/2014/main" id="{E9C35379-1D37-DFC5-36C1-9F4259B879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C71C4-9DE4-208D-D42B-60C6416EC538}"/>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669883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5211-4A50-14A7-7E1A-98777252BA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D6F5F1-6792-607B-A2DE-EC67FB7D7F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CC271-B327-F349-A324-6290296F01E4}"/>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9B3598EE-F90D-8BFD-048C-AC03DB8601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716257-0D49-1F0F-546A-4D322E2846E1}"/>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2673677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AD23E-6BAA-989C-C72B-540DFE7667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94DD10-6B49-BEF1-1035-1186957470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BE314-2098-0451-0A5D-20A183F504C0}"/>
              </a:ext>
            </a:extLst>
          </p:cNvPr>
          <p:cNvSpPr>
            <a:spLocks noGrp="1"/>
          </p:cNvSpPr>
          <p:nvPr>
            <p:ph type="dt" sz="half" idx="10"/>
          </p:nvPr>
        </p:nvSpPr>
        <p:spPr/>
        <p:txBody>
          <a:body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31570BB2-177B-5BF7-151D-6F1799E07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CC127F-66C9-CC8B-001C-A7E654136942}"/>
              </a:ext>
            </a:extLst>
          </p:cNvPr>
          <p:cNvSpPr>
            <a:spLocks noGrp="1"/>
          </p:cNvSpPr>
          <p:nvPr>
            <p:ph type="sldNum" sz="quarter" idx="12"/>
          </p:nvPr>
        </p:nvSpPr>
        <p:spPr/>
        <p:txBody>
          <a:bodyPr/>
          <a:lstStyle/>
          <a:p>
            <a:fld id="{0B515D79-A53D-4EC1-B02E-08BA9C513CCA}" type="slidenum">
              <a:rPr lang="en-IN" smtClean="0"/>
              <a:t>‹#›</a:t>
            </a:fld>
            <a:endParaRPr lang="en-IN"/>
          </a:p>
        </p:txBody>
      </p:sp>
    </p:spTree>
    <p:extLst>
      <p:ext uri="{BB962C8B-B14F-4D97-AF65-F5344CB8AC3E}">
        <p14:creationId xmlns:p14="http://schemas.microsoft.com/office/powerpoint/2010/main" val="30015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2FEFE-8106-F80B-169C-46AE856525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3667E3-9D39-AC4F-C341-38D50C801F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9F603C-BB80-2099-D0B3-9D62666806D0}"/>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5322C841-443C-800C-D7D9-9B2DC89684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8668C8-E410-E0A4-7B5F-AB317F3F092A}"/>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89856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B1AF-5C0E-C524-62E6-CBC750041C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985FE9-385D-A350-06BE-AD118EC3C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2DBF-3C02-3222-73AC-6F9475CF2C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27A3E3-BB06-AD22-D2D3-1DB1F8EF44E0}"/>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6" name="Footer Placeholder 5">
            <a:extLst>
              <a:ext uri="{FF2B5EF4-FFF2-40B4-BE49-F238E27FC236}">
                <a16:creationId xmlns:a16="http://schemas.microsoft.com/office/drawing/2014/main" id="{DD71FB90-41ED-CA36-9776-41C96A5376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2F8026-4403-28A3-4DB6-D1C72BF621B3}"/>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119917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F8D1-2031-ABE8-F6B3-7D700A46FC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1EE536-AC38-C803-852C-44CADE19BB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8B217-F52B-6FD0-AE33-63B137F3A0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912767-FE6D-57EC-E032-621E64B489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0A1DE-8A12-1711-3EB7-4C958548F6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9BA753-3A59-DB61-CBBA-520A65D4522F}"/>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8" name="Footer Placeholder 7">
            <a:extLst>
              <a:ext uri="{FF2B5EF4-FFF2-40B4-BE49-F238E27FC236}">
                <a16:creationId xmlns:a16="http://schemas.microsoft.com/office/drawing/2014/main" id="{F33BFCDA-F2F6-26CC-4FEE-6AF25031D2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F494C4-8B23-3982-66C5-8B0B2643EFFE}"/>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1738220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97A4-6647-8D27-BF3F-086788CBFF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E4A68D-64E7-83CC-12E0-EB065BFA66A6}"/>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4" name="Footer Placeholder 3">
            <a:extLst>
              <a:ext uri="{FF2B5EF4-FFF2-40B4-BE49-F238E27FC236}">
                <a16:creationId xmlns:a16="http://schemas.microsoft.com/office/drawing/2014/main" id="{3B0066C9-041E-A46E-82EC-A7C68AB972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1761A6-91B5-1AC0-B787-6A1980CEAB51}"/>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246102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5A5B9E-16AC-3D87-8FB5-6496EFB0790B}"/>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3" name="Footer Placeholder 2">
            <a:extLst>
              <a:ext uri="{FF2B5EF4-FFF2-40B4-BE49-F238E27FC236}">
                <a16:creationId xmlns:a16="http://schemas.microsoft.com/office/drawing/2014/main" id="{C3CD1646-FF32-D1F9-C45B-F49BAADAD2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ED5742-73BE-FB52-57E3-32A42C7C6172}"/>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376796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4E6-564D-5B88-F720-E5692101D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72A737-E42A-3B83-407C-E77A66792D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A3A4D2-AB26-DA9E-2BAB-32262D296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0805C-384B-093F-72C5-5BB72865A2A5}"/>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6" name="Footer Placeholder 5">
            <a:extLst>
              <a:ext uri="{FF2B5EF4-FFF2-40B4-BE49-F238E27FC236}">
                <a16:creationId xmlns:a16="http://schemas.microsoft.com/office/drawing/2014/main" id="{8E4D594F-2347-B7E4-E9E2-FFCFFFBBA9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4B937-8FE3-30D4-2065-FCDA0A0B709F}"/>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170245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9631-26CE-7A43-C7EA-1C11CA385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46B767-A04B-B8B8-0523-84B4E1492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DCC77D-31D6-3984-1DCE-396A743ED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FE7E3A-B2A6-D048-DF96-331FA42D2083}"/>
              </a:ext>
            </a:extLst>
          </p:cNvPr>
          <p:cNvSpPr>
            <a:spLocks noGrp="1"/>
          </p:cNvSpPr>
          <p:nvPr>
            <p:ph type="dt" sz="half" idx="10"/>
          </p:nvPr>
        </p:nvSpPr>
        <p:spPr/>
        <p:txBody>
          <a:bodyPr/>
          <a:lstStyle/>
          <a:p>
            <a:fld id="{B0F83C7B-668F-4773-8967-6E8FAE99799D}" type="datetimeFigureOut">
              <a:rPr lang="en-IN" smtClean="0"/>
              <a:t>20-03-2024</a:t>
            </a:fld>
            <a:endParaRPr lang="en-IN"/>
          </a:p>
        </p:txBody>
      </p:sp>
      <p:sp>
        <p:nvSpPr>
          <p:cNvPr id="6" name="Footer Placeholder 5">
            <a:extLst>
              <a:ext uri="{FF2B5EF4-FFF2-40B4-BE49-F238E27FC236}">
                <a16:creationId xmlns:a16="http://schemas.microsoft.com/office/drawing/2014/main" id="{E47B44D7-299B-C967-3DFD-3ECF47EC50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144E0E-3AF7-160C-7F20-2F644D18F500}"/>
              </a:ext>
            </a:extLst>
          </p:cNvPr>
          <p:cNvSpPr>
            <a:spLocks noGrp="1"/>
          </p:cNvSpPr>
          <p:nvPr>
            <p:ph type="sldNum" sz="quarter" idx="12"/>
          </p:nvPr>
        </p:nvSpPr>
        <p:spPr/>
        <p:txBody>
          <a:bodyPr/>
          <a:lstStyle/>
          <a:p>
            <a:fld id="{9D2147D2-6E8C-4D12-BAD3-07367A6726FE}" type="slidenum">
              <a:rPr lang="en-IN" smtClean="0"/>
              <a:t>‹#›</a:t>
            </a:fld>
            <a:endParaRPr lang="en-IN"/>
          </a:p>
        </p:txBody>
      </p:sp>
    </p:spTree>
    <p:extLst>
      <p:ext uri="{BB962C8B-B14F-4D97-AF65-F5344CB8AC3E}">
        <p14:creationId xmlns:p14="http://schemas.microsoft.com/office/powerpoint/2010/main" val="292725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02EF4-634D-9FCE-5CE4-3237BE2803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6020FB14-0BB4-196A-5350-056A8E28E4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33F701F7-358C-7CE9-F68F-8776A6136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83C7B-668F-4773-8967-6E8FAE99799D}" type="datetimeFigureOut">
              <a:rPr lang="en-IN" smtClean="0"/>
              <a:t>20-03-2024</a:t>
            </a:fld>
            <a:endParaRPr lang="en-IN"/>
          </a:p>
        </p:txBody>
      </p:sp>
      <p:sp>
        <p:nvSpPr>
          <p:cNvPr id="5" name="Footer Placeholder 4">
            <a:extLst>
              <a:ext uri="{FF2B5EF4-FFF2-40B4-BE49-F238E27FC236}">
                <a16:creationId xmlns:a16="http://schemas.microsoft.com/office/drawing/2014/main" id="{92288B9C-21AB-8E2F-EAD3-A582EE2AF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D7A7B3B-7553-39AC-4ACC-F49950DACE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147D2-6E8C-4D12-BAD3-07367A6726FE}" type="slidenum">
              <a:rPr lang="en-IN" smtClean="0"/>
              <a:t>‹#›</a:t>
            </a:fld>
            <a:endParaRPr lang="en-IN"/>
          </a:p>
        </p:txBody>
      </p:sp>
    </p:spTree>
    <p:extLst>
      <p:ext uri="{BB962C8B-B14F-4D97-AF65-F5344CB8AC3E}">
        <p14:creationId xmlns:p14="http://schemas.microsoft.com/office/powerpoint/2010/main" val="164401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EB5DC-F276-276C-A9AD-B0D7E821C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BE130787-CF6D-2713-32A6-47625203F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BC330F-E53F-237E-25A8-E0274ABECA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EBFA1-0ED6-42CF-AC4E-C91C69CE7443}" type="datetimeFigureOut">
              <a:rPr lang="en-IN" smtClean="0"/>
              <a:t>20-03-2024</a:t>
            </a:fld>
            <a:endParaRPr lang="en-IN"/>
          </a:p>
        </p:txBody>
      </p:sp>
      <p:sp>
        <p:nvSpPr>
          <p:cNvPr id="5" name="Footer Placeholder 4">
            <a:extLst>
              <a:ext uri="{FF2B5EF4-FFF2-40B4-BE49-F238E27FC236}">
                <a16:creationId xmlns:a16="http://schemas.microsoft.com/office/drawing/2014/main" id="{65363523-94C3-6886-3052-3B1644C52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583C81C-1DA7-2ED8-C5AD-9569DD4E0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515D79-A53D-4EC1-B02E-08BA9C513CCA}" type="slidenum">
              <a:rPr lang="en-IN" smtClean="0"/>
              <a:t>‹#›</a:t>
            </a:fld>
            <a:endParaRPr lang="en-IN"/>
          </a:p>
        </p:txBody>
      </p:sp>
    </p:spTree>
    <p:extLst>
      <p:ext uri="{BB962C8B-B14F-4D97-AF65-F5344CB8AC3E}">
        <p14:creationId xmlns:p14="http://schemas.microsoft.com/office/powerpoint/2010/main" val="2528018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9FBD8B-F2E1-41D8-5C31-CD6CE8B6F2EF}"/>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5C0BEE0-B764-B1B9-FC53-042780D7B327}"/>
              </a:ext>
            </a:extLst>
          </p:cNvPr>
          <p:cNvPicPr>
            <a:picLocks noChangeAspect="1"/>
          </p:cNvPicPr>
          <p:nvPr/>
        </p:nvPicPr>
        <p:blipFill>
          <a:blip r:embed="rId3"/>
          <a:stretch>
            <a:fillRect/>
          </a:stretch>
        </p:blipFill>
        <p:spPr>
          <a:xfrm>
            <a:off x="-2" y="1516363"/>
            <a:ext cx="12191999" cy="3951376"/>
          </a:xfrm>
          <a:prstGeom prst="rect">
            <a:avLst/>
          </a:prstGeom>
        </p:spPr>
      </p:pic>
      <p:sp>
        <p:nvSpPr>
          <p:cNvPr id="8" name="Google Shape;495;p71">
            <a:extLst>
              <a:ext uri="{FF2B5EF4-FFF2-40B4-BE49-F238E27FC236}">
                <a16:creationId xmlns:a16="http://schemas.microsoft.com/office/drawing/2014/main" id="{4F7D40A1-83D9-6AD7-81FC-C22E742A1923}"/>
              </a:ext>
            </a:extLst>
          </p:cNvPr>
          <p:cNvSpPr/>
          <p:nvPr/>
        </p:nvSpPr>
        <p:spPr>
          <a:xfrm rot="10800000">
            <a:off x="0" y="4066500"/>
            <a:ext cx="485192" cy="27915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95;p71">
            <a:extLst>
              <a:ext uri="{FF2B5EF4-FFF2-40B4-BE49-F238E27FC236}">
                <a16:creationId xmlns:a16="http://schemas.microsoft.com/office/drawing/2014/main" id="{C94DB0D3-8855-3589-BB60-8A4D10FBEBFD}"/>
              </a:ext>
            </a:extLst>
          </p:cNvPr>
          <p:cNvSpPr/>
          <p:nvPr/>
        </p:nvSpPr>
        <p:spPr>
          <a:xfrm rot="10800000">
            <a:off x="7585788" y="1268963"/>
            <a:ext cx="4606212" cy="457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203D691E-FE2D-FDB5-7496-4BF162E4845E}"/>
              </a:ext>
            </a:extLst>
          </p:cNvPr>
          <p:cNvSpPr txBox="1"/>
          <p:nvPr/>
        </p:nvSpPr>
        <p:spPr>
          <a:xfrm>
            <a:off x="782213" y="2129901"/>
            <a:ext cx="10627567" cy="954107"/>
          </a:xfrm>
          <a:prstGeom prst="rect">
            <a:avLst/>
          </a:prstGeom>
          <a:noFill/>
        </p:spPr>
        <p:txBody>
          <a:bodyPr wrap="square" rtlCol="0">
            <a:spAutoFit/>
          </a:bodyPr>
          <a:lstStyle/>
          <a:p>
            <a:pPr algn="ctr"/>
            <a:r>
              <a:rPr lang="en" sz="2800" b="1" dirty="0">
                <a:solidFill>
                  <a:schemeClr val="bg1"/>
                </a:solidFill>
                <a:latin typeface="Times New Roman" panose="02020603050405020304" pitchFamily="18" charset="0"/>
                <a:cs typeface="Times New Roman" panose="02020603050405020304" pitchFamily="18" charset="0"/>
              </a:rPr>
              <a:t>Integrated System for Crop Recommendation, Fertilizers Suggestion and Plant Disease Detection</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5F6DE72-EF24-A681-D949-299FE16984CA}"/>
              </a:ext>
            </a:extLst>
          </p:cNvPr>
          <p:cNvSpPr txBox="1"/>
          <p:nvPr/>
        </p:nvSpPr>
        <p:spPr>
          <a:xfrm>
            <a:off x="653143" y="3909527"/>
            <a:ext cx="3610947" cy="646331"/>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Project Guide:</a:t>
            </a:r>
            <a:br>
              <a:rPr lang="en-US" b="1" dirty="0">
                <a:solidFill>
                  <a:schemeClr val="bg1"/>
                </a:solidFill>
                <a:latin typeface="Times New Roman" panose="02020603050405020304" pitchFamily="18" charset="0"/>
                <a:cs typeface="Times New Roman" panose="02020603050405020304" pitchFamily="18" charset="0"/>
              </a:rPr>
            </a:br>
            <a:r>
              <a:rPr lang="en-US" b="1" dirty="0" err="1">
                <a:solidFill>
                  <a:schemeClr val="bg1"/>
                </a:solidFill>
                <a:latin typeface="Times New Roman" panose="02020603050405020304" pitchFamily="18" charset="0"/>
                <a:cs typeface="Times New Roman" panose="02020603050405020304" pitchFamily="18" charset="0"/>
              </a:rPr>
              <a:t>Mr</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T.Y.Srinivasa</a:t>
            </a:r>
            <a:r>
              <a:rPr lang="en-US" b="1" dirty="0">
                <a:solidFill>
                  <a:schemeClr val="bg1"/>
                </a:solidFill>
                <a:latin typeface="Times New Roman" panose="02020603050405020304" pitchFamily="18" charset="0"/>
                <a:cs typeface="Times New Roman" panose="02020603050405020304" pitchFamily="18" charset="0"/>
              </a:rPr>
              <a:t> Rao</a:t>
            </a:r>
            <a:endParaRPr lang="en-IN" b="1" dirty="0">
              <a:solidFill>
                <a:schemeClr val="bg1"/>
              </a:solidFill>
            </a:endParaRPr>
          </a:p>
        </p:txBody>
      </p:sp>
      <p:sp>
        <p:nvSpPr>
          <p:cNvPr id="12" name="TextBox 11">
            <a:extLst>
              <a:ext uri="{FF2B5EF4-FFF2-40B4-BE49-F238E27FC236}">
                <a16:creationId xmlns:a16="http://schemas.microsoft.com/office/drawing/2014/main" id="{5027330B-1AA6-56EB-9D41-1B0B66F84686}"/>
              </a:ext>
            </a:extLst>
          </p:cNvPr>
          <p:cNvSpPr txBox="1"/>
          <p:nvPr/>
        </p:nvSpPr>
        <p:spPr>
          <a:xfrm>
            <a:off x="8126962" y="3520162"/>
            <a:ext cx="3778897" cy="1754326"/>
          </a:xfrm>
          <a:prstGeom prst="rect">
            <a:avLst/>
          </a:prstGeom>
          <a:noFill/>
        </p:spPr>
        <p:txBody>
          <a:bodyPr wrap="square" rtlCol="0">
            <a:spAutoFit/>
          </a:bodyPr>
          <a:lstStyle/>
          <a:p>
            <a:r>
              <a:rPr lang="en" sz="1800" dirty="0">
                <a:solidFill>
                  <a:schemeClr val="bg1"/>
                </a:solidFill>
                <a:latin typeface="Times New Roman" panose="02020603050405020304" pitchFamily="18" charset="0"/>
                <a:cs typeface="Times New Roman" panose="02020603050405020304" pitchFamily="18" charset="0"/>
              </a:rPr>
              <a:t>Project Members:</a:t>
            </a:r>
            <a:br>
              <a:rPr lang="en" sz="1800" dirty="0">
                <a:solidFill>
                  <a:schemeClr val="bg1"/>
                </a:solidFill>
                <a:latin typeface="Times New Roman" panose="02020603050405020304" pitchFamily="18" charset="0"/>
                <a:cs typeface="Times New Roman" panose="02020603050405020304" pitchFamily="18" charset="0"/>
              </a:rPr>
            </a:br>
            <a:br>
              <a:rPr lang="en" sz="1800" dirty="0">
                <a:solidFill>
                  <a:schemeClr val="bg1"/>
                </a:solidFill>
              </a:rPr>
            </a:br>
            <a:r>
              <a:rPr lang="en" sz="1800" dirty="0">
                <a:solidFill>
                  <a:schemeClr val="bg1"/>
                </a:solidFill>
                <a:latin typeface="Times New Roman" panose="02020603050405020304" pitchFamily="18" charset="0"/>
                <a:cs typeface="Times New Roman" panose="02020603050405020304" pitchFamily="18" charset="0"/>
              </a:rPr>
              <a:t>1. A.Santhosh Kumar –Y20ACS403</a:t>
            </a:r>
            <a:br>
              <a:rPr lang="en" sz="1800" dirty="0">
                <a:solidFill>
                  <a:schemeClr val="bg1"/>
                </a:solidFill>
                <a:latin typeface="Times New Roman" panose="02020603050405020304" pitchFamily="18" charset="0"/>
                <a:cs typeface="Times New Roman" panose="02020603050405020304" pitchFamily="18" charset="0"/>
              </a:rPr>
            </a:br>
            <a:r>
              <a:rPr lang="en" sz="1800" dirty="0">
                <a:solidFill>
                  <a:schemeClr val="bg1"/>
                </a:solidFill>
                <a:latin typeface="Times New Roman" panose="02020603050405020304" pitchFamily="18" charset="0"/>
                <a:cs typeface="Times New Roman" panose="02020603050405020304" pitchFamily="18" charset="0"/>
              </a:rPr>
              <a:t>2. G.Harshitha -Y20AC445</a:t>
            </a:r>
            <a:br>
              <a:rPr lang="en" sz="1800" dirty="0">
                <a:solidFill>
                  <a:schemeClr val="bg1"/>
                </a:solidFill>
                <a:latin typeface="Times New Roman" panose="02020603050405020304" pitchFamily="18" charset="0"/>
                <a:cs typeface="Times New Roman" panose="02020603050405020304" pitchFamily="18" charset="0"/>
              </a:rPr>
            </a:br>
            <a:r>
              <a:rPr lang="en" sz="1800" dirty="0">
                <a:solidFill>
                  <a:schemeClr val="bg1"/>
                </a:solidFill>
                <a:latin typeface="Times New Roman" panose="02020603050405020304" pitchFamily="18" charset="0"/>
                <a:cs typeface="Times New Roman" panose="02020603050405020304" pitchFamily="18" charset="0"/>
              </a:rPr>
              <a:t>3. B.Bhavana Sai –Y20ACS419</a:t>
            </a:r>
            <a:br>
              <a:rPr lang="en" sz="1800" dirty="0">
                <a:solidFill>
                  <a:schemeClr val="bg1"/>
                </a:solidFill>
                <a:latin typeface="Times New Roman" panose="02020603050405020304" pitchFamily="18" charset="0"/>
                <a:cs typeface="Times New Roman" panose="02020603050405020304" pitchFamily="18" charset="0"/>
              </a:rPr>
            </a:br>
            <a:r>
              <a:rPr lang="en" sz="1800" dirty="0">
                <a:solidFill>
                  <a:schemeClr val="bg1"/>
                </a:solidFill>
                <a:latin typeface="Times New Roman" panose="02020603050405020304" pitchFamily="18" charset="0"/>
                <a:cs typeface="Times New Roman" panose="02020603050405020304" pitchFamily="18" charset="0"/>
              </a:rPr>
              <a:t>4. B.Ajay Kumar –Y20ACS414</a:t>
            </a:r>
            <a:endParaRPr lang="en-IN" dirty="0">
              <a:solidFill>
                <a:schemeClr val="bg1"/>
              </a:solidFill>
            </a:endParaRPr>
          </a:p>
        </p:txBody>
      </p:sp>
    </p:spTree>
    <p:extLst>
      <p:ext uri="{BB962C8B-B14F-4D97-AF65-F5344CB8AC3E}">
        <p14:creationId xmlns:p14="http://schemas.microsoft.com/office/powerpoint/2010/main" val="245704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F9E4D360-3C3E-C5DB-B42C-C2EDB97BF112}"/>
              </a:ext>
            </a:extLst>
          </p:cNvPr>
          <p:cNvSpPr/>
          <p:nvPr/>
        </p:nvSpPr>
        <p:spPr>
          <a:xfrm rot="16200000">
            <a:off x="10734369" y="5400366"/>
            <a:ext cx="2433482" cy="481780"/>
          </a:xfrm>
          <a:prstGeom prst="flowChartProcess">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id="{39923188-CF33-6E19-7B95-751145FD3D87}"/>
              </a:ext>
            </a:extLst>
          </p:cNvPr>
          <p:cNvSpPr/>
          <p:nvPr/>
        </p:nvSpPr>
        <p:spPr>
          <a:xfrm>
            <a:off x="0" y="0"/>
            <a:ext cx="2861187" cy="432619"/>
          </a:xfrm>
          <a:prstGeom prst="flowChartProcess">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FD9EB78B-5904-0067-A35B-6C61E015E924}"/>
              </a:ext>
            </a:extLst>
          </p:cNvPr>
          <p:cNvSpPr txBox="1"/>
          <p:nvPr/>
        </p:nvSpPr>
        <p:spPr>
          <a:xfrm>
            <a:off x="255639" y="619432"/>
            <a:ext cx="10894142" cy="6740307"/>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Problem Formulation</a:t>
            </a:r>
          </a:p>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Problem Statement: </a:t>
            </a:r>
            <a:r>
              <a:rPr lang="en-US" sz="2000" dirty="0">
                <a:latin typeface="Times New Roman" panose="02020603050405020304" pitchFamily="18" charset="0"/>
                <a:cs typeface="Times New Roman" panose="02020603050405020304" pitchFamily="18" charset="0"/>
              </a:rPr>
              <a:t>In modern agriculture, farmers face numerous challenges related to crop selection, optimal nutrient management, and early detection of plant diseases. The integrated system aims to seamlessly combine crop recommendation, fertilizer suggestions, and plant disease detection capabilities into a single platform.</a:t>
            </a:r>
          </a:p>
          <a:p>
            <a:endParaRPr lang="en-US" sz="2000" dirty="0">
              <a:latin typeface="Times New Roman" panose="02020603050405020304" pitchFamily="18" charset="0"/>
              <a:cs typeface="Times New Roman" panose="02020603050405020304" pitchFamily="18" charset="0"/>
            </a:endParaRPr>
          </a:p>
          <a:p>
            <a:r>
              <a:rPr lang="en-US" sz="3200" b="1" dirty="0">
                <a:solidFill>
                  <a:schemeClr val="accent1">
                    <a:lumMod val="75000"/>
                  </a:schemeClr>
                </a:solidFill>
                <a:latin typeface="Times New Roman" panose="02020603050405020304" pitchFamily="18" charset="0"/>
                <a:cs typeface="Times New Roman" panose="02020603050405020304" pitchFamily="18" charset="0"/>
              </a:rPr>
              <a:t>Scope</a:t>
            </a:r>
          </a:p>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Integrated system for crop recommendation, fertilizer suggestion, and plant disease detection using machine learning and deep learning would primarily focus on its application within agricultural settings, including farms, plantations, and agricultural research institutions. This system aims to assist farmers and agricultural experts in making informed decisions regarding crop cultivation, soil management, and disease prevention to enhance productivity, Additionally, it may find utility in agricultural advisory services, educational institutions, and governmental agencies involved in agricultural development and support.</a:t>
            </a:r>
            <a:endParaRPr lang="en" sz="2000" dirty="0">
              <a:solidFill>
                <a:schemeClr val="tx1"/>
              </a:solidFill>
              <a:latin typeface="Times New Roman" panose="02020603050405020304" pitchFamily="18" charset="0"/>
              <a:cs typeface="Times New Roman" panose="02020603050405020304" pitchFamily="18" charset="0"/>
            </a:endParaRPr>
          </a:p>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32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02154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9C3E7D-43FF-2ED2-30E3-A7680505482A}"/>
              </a:ext>
            </a:extLst>
          </p:cNvPr>
          <p:cNvSpPr txBox="1"/>
          <p:nvPr/>
        </p:nvSpPr>
        <p:spPr>
          <a:xfrm>
            <a:off x="589935" y="953857"/>
            <a:ext cx="10746659" cy="4247317"/>
          </a:xfrm>
          <a:prstGeom prst="rect">
            <a:avLst/>
          </a:prstGeom>
          <a:noFill/>
        </p:spPr>
        <p:txBody>
          <a:bodyPr wrap="square">
            <a:spAutoFit/>
          </a:bodyPr>
          <a:lstStyle/>
          <a:p>
            <a:pPr algn="just"/>
            <a:endParaRPr lang="en-US" sz="3200" b="1" dirty="0">
              <a:solidFill>
                <a:schemeClr val="accent6">
                  <a:lumMod val="75000"/>
                </a:schemeClr>
              </a:solidFill>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Maximizing Yield: </a:t>
            </a:r>
            <a:r>
              <a:rPr lang="en-US" sz="2000" dirty="0">
                <a:latin typeface="Times New Roman" panose="02020603050405020304" pitchFamily="18" charset="0"/>
                <a:cs typeface="Times New Roman" panose="02020603050405020304" pitchFamily="18" charset="0"/>
              </a:rPr>
              <a:t>Recommending crops that are well-suited to the climate conditions, soil type, and environmental factors can help maximize yield potential.</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Diversification: </a:t>
            </a:r>
            <a:r>
              <a:rPr lang="en-US" sz="2000" dirty="0">
                <a:latin typeface="Times New Roman" panose="02020603050405020304" pitchFamily="18" charset="0"/>
                <a:cs typeface="Times New Roman" panose="02020603050405020304" pitchFamily="18" charset="0"/>
              </a:rPr>
              <a:t>Recommending a diverse range of crops can help minimize risks associated with pests, diseases, and market fluctuations.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Nutrient Optimization: </a:t>
            </a:r>
            <a:r>
              <a:rPr lang="en-US" sz="2000" dirty="0">
                <a:latin typeface="Times New Roman" panose="02020603050405020304" pitchFamily="18" charset="0"/>
                <a:cs typeface="Times New Roman" panose="02020603050405020304" pitchFamily="18" charset="0"/>
              </a:rPr>
              <a:t>Recommending the appropriate type and quantity of fertilizers based on soil nutrient levels and crop requirements can optimize nutrient uptake and minimize waste.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Early Detection: </a:t>
            </a:r>
            <a:r>
              <a:rPr lang="en-US" sz="2000" dirty="0">
                <a:latin typeface="Times New Roman" panose="02020603050405020304" pitchFamily="18" charset="0"/>
                <a:cs typeface="Times New Roman" panose="02020603050405020304" pitchFamily="18" charset="0"/>
              </a:rPr>
              <a:t>Catch plant diseases early, allowing farmers to act quickly and save their crops from damage, ensuring better harvests and higher yields.</a:t>
            </a:r>
          </a:p>
          <a:p>
            <a:pPr algn="just"/>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748726-73A5-92FF-B16B-D0F45C2FE5CD}"/>
              </a:ext>
            </a:extLst>
          </p:cNvPr>
          <p:cNvSpPr txBox="1"/>
          <p:nvPr/>
        </p:nvSpPr>
        <p:spPr>
          <a:xfrm>
            <a:off x="580103" y="373626"/>
            <a:ext cx="2851355" cy="861774"/>
          </a:xfrm>
          <a:prstGeom prst="rect">
            <a:avLst/>
          </a:prstGeom>
          <a:noFill/>
        </p:spPr>
        <p:txBody>
          <a:bodyPr wrap="square" rtlCol="0">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Objectives</a:t>
            </a:r>
          </a:p>
          <a:p>
            <a:endParaRPr lang="en-IN" dirty="0"/>
          </a:p>
        </p:txBody>
      </p:sp>
      <p:sp>
        <p:nvSpPr>
          <p:cNvPr id="5" name="TextBox 4">
            <a:extLst>
              <a:ext uri="{FF2B5EF4-FFF2-40B4-BE49-F238E27FC236}">
                <a16:creationId xmlns:a16="http://schemas.microsoft.com/office/drawing/2014/main" id="{710CF143-A80C-D803-F47A-0D85A6112B91}"/>
              </a:ext>
            </a:extLst>
          </p:cNvPr>
          <p:cNvSpPr txBox="1"/>
          <p:nvPr/>
        </p:nvSpPr>
        <p:spPr>
          <a:xfrm>
            <a:off x="0" y="6341806"/>
            <a:ext cx="1641987" cy="516194"/>
          </a:xfrm>
          <a:prstGeom prst="rect">
            <a:avLst/>
          </a:prstGeom>
          <a:solidFill>
            <a:schemeClr val="accent6"/>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AE90746A-BB1B-C05B-D300-410D5FB18E90}"/>
              </a:ext>
            </a:extLst>
          </p:cNvPr>
          <p:cNvSpPr txBox="1"/>
          <p:nvPr/>
        </p:nvSpPr>
        <p:spPr>
          <a:xfrm>
            <a:off x="10982632" y="0"/>
            <a:ext cx="1209368" cy="516194"/>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319914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42E9017-6ED3-DC6E-EF4E-2802C7C088B8}"/>
              </a:ext>
            </a:extLst>
          </p:cNvPr>
          <p:cNvGraphicFramePr>
            <a:graphicFrameLocks noGrp="1"/>
          </p:cNvGraphicFramePr>
          <p:nvPr>
            <p:extLst>
              <p:ext uri="{D42A27DB-BD31-4B8C-83A1-F6EECF244321}">
                <p14:modId xmlns:p14="http://schemas.microsoft.com/office/powerpoint/2010/main" val="4155550329"/>
              </p:ext>
            </p:extLst>
          </p:nvPr>
        </p:nvGraphicFramePr>
        <p:xfrm>
          <a:off x="442450" y="990412"/>
          <a:ext cx="10943305" cy="5253071"/>
        </p:xfrm>
        <a:graphic>
          <a:graphicData uri="http://schemas.openxmlformats.org/drawingml/2006/table">
            <a:tbl>
              <a:tblPr firstRow="1" bandRow="1">
                <a:tableStyleId>{93296810-A885-4BE3-A3E7-6D5BEEA58F35}</a:tableStyleId>
              </a:tblPr>
              <a:tblGrid>
                <a:gridCol w="5229171">
                  <a:extLst>
                    <a:ext uri="{9D8B030D-6E8A-4147-A177-3AD203B41FA5}">
                      <a16:colId xmlns:a16="http://schemas.microsoft.com/office/drawing/2014/main" val="3380208620"/>
                    </a:ext>
                  </a:extLst>
                </a:gridCol>
                <a:gridCol w="5714134">
                  <a:extLst>
                    <a:ext uri="{9D8B030D-6E8A-4147-A177-3AD203B41FA5}">
                      <a16:colId xmlns:a16="http://schemas.microsoft.com/office/drawing/2014/main" val="1037831906"/>
                    </a:ext>
                  </a:extLst>
                </a:gridCol>
              </a:tblGrid>
              <a:tr h="558096">
                <a:tc>
                  <a:txBody>
                    <a:bodyPr/>
                    <a:lstStyle/>
                    <a:p>
                      <a:pPr algn="ctr"/>
                      <a:r>
                        <a:rPr lang="en-US" sz="2800" b="1" dirty="0">
                          <a:latin typeface="Times New Roman" panose="02020603050405020304" pitchFamily="18" charset="0"/>
                          <a:cs typeface="Times New Roman" panose="02020603050405020304" pitchFamily="18" charset="0"/>
                        </a:rPr>
                        <a:t>Week</a:t>
                      </a:r>
                      <a:endParaRPr lang="en-IN" sz="2800" b="1"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Work Done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5580699"/>
                  </a:ext>
                </a:extLst>
              </a:tr>
              <a:tr h="689413">
                <a:tc>
                  <a:txBody>
                    <a:bodyPr/>
                    <a:lstStyle/>
                    <a:p>
                      <a:pPr algn="ctr"/>
                      <a:r>
                        <a:rPr lang="en-US" dirty="0">
                          <a:latin typeface="Times New Roman" panose="02020603050405020304" pitchFamily="18" charset="0"/>
                          <a:cs typeface="Times New Roman" panose="02020603050405020304" pitchFamily="18" charset="0"/>
                        </a:rPr>
                        <a:t>Week1</a:t>
                      </a:r>
                    </a:p>
                  </a:txBody>
                  <a:tcPr/>
                </a:tc>
                <a:tc>
                  <a:txBody>
                    <a:bodyPr/>
                    <a:lstStyle/>
                    <a:p>
                      <a:pPr algn="ctr"/>
                      <a:r>
                        <a:rPr lang="en-US" dirty="0">
                          <a:latin typeface="Times New Roman" panose="02020603050405020304" pitchFamily="18" charset="0"/>
                          <a:cs typeface="Times New Roman" panose="02020603050405020304" pitchFamily="18" charset="0"/>
                        </a:rPr>
                        <a:t>Explored on various problems in present days and project selection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18306300"/>
                  </a:ext>
                </a:extLst>
              </a:tr>
              <a:tr h="393950">
                <a:tc>
                  <a:txBody>
                    <a:bodyPr/>
                    <a:lstStyle/>
                    <a:p>
                      <a:pPr algn="ctr"/>
                      <a:r>
                        <a:rPr lang="en-US" dirty="0">
                          <a:latin typeface="Times New Roman" panose="02020603050405020304" pitchFamily="18" charset="0"/>
                          <a:cs typeface="Times New Roman" panose="02020603050405020304" pitchFamily="18" charset="0"/>
                        </a:rPr>
                        <a:t>Week2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Gone through various research papers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8913962"/>
                  </a:ext>
                </a:extLst>
              </a:tr>
              <a:tr h="464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Study of previous models and their disadvantages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3759326"/>
                  </a:ext>
                </a:extLst>
              </a:tr>
              <a:tr h="464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Dataset collection</a:t>
                      </a:r>
                    </a:p>
                  </a:txBody>
                  <a:tcPr/>
                </a:tc>
                <a:extLst>
                  <a:ext uri="{0D108BD9-81ED-4DB2-BD59-A6C34878D82A}">
                    <a16:rowId xmlns:a16="http://schemas.microsoft.com/office/drawing/2014/main" val="2462074866"/>
                  </a:ext>
                </a:extLst>
              </a:tr>
              <a:tr h="464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Week5</a:t>
                      </a:r>
                      <a:endParaRPr lang="en-IN" dirty="0">
                        <a:latin typeface="Times New Roman" panose="02020603050405020304" pitchFamily="18" charset="0"/>
                        <a:cs typeface="Times New Roman" panose="02020603050405020304" pitchFamily="18" charset="0"/>
                      </a:endParaRPr>
                    </a:p>
                  </a:txBody>
                  <a:tcPr/>
                </a:tc>
                <a:tc rowSpan="2">
                  <a:txBody>
                    <a:bodyPr/>
                    <a:lstStyle/>
                    <a:p>
                      <a:pPr algn="ctr"/>
                      <a:endParaRPr lang="en-IN" sz="2000"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Developing code</a:t>
                      </a:r>
                    </a:p>
                  </a:txBody>
                  <a:tcPr/>
                </a:tc>
                <a:extLst>
                  <a:ext uri="{0D108BD9-81ED-4DB2-BD59-A6C34878D82A}">
                    <a16:rowId xmlns:a16="http://schemas.microsoft.com/office/drawing/2014/main" val="50503281"/>
                  </a:ext>
                </a:extLst>
              </a:tr>
              <a:tr h="464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Week6</a:t>
                      </a:r>
                      <a:endParaRPr lang="en-IN" dirty="0">
                        <a:latin typeface="Times New Roman" panose="02020603050405020304" pitchFamily="18" charset="0"/>
                        <a:cs typeface="Times New Roman" panose="02020603050405020304" pitchFamily="18" charset="0"/>
                      </a:endParaRPr>
                    </a:p>
                  </a:txBody>
                  <a:tcPr/>
                </a:tc>
                <a:tc vMerge="1">
                  <a:txBody>
                    <a:bodyPr/>
                    <a:lstStyle/>
                    <a:p>
                      <a:endParaRPr dirty="0"/>
                    </a:p>
                  </a:txBody>
                  <a:tcPr/>
                </a:tc>
                <a:extLst>
                  <a:ext uri="{0D108BD9-81ED-4DB2-BD59-A6C34878D82A}">
                    <a16:rowId xmlns:a16="http://schemas.microsoft.com/office/drawing/2014/main" val="3814731350"/>
                  </a:ext>
                </a:extLst>
              </a:tr>
              <a:tr h="464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Week7</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Developing code and debugging errors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927763"/>
                  </a:ext>
                </a:extLst>
              </a:tr>
              <a:tr h="4306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Week8</a:t>
                      </a:r>
                    </a:p>
                  </a:txBody>
                  <a:tcPr/>
                </a:tc>
                <a:tc>
                  <a:txBody>
                    <a:bodyPr/>
                    <a:lstStyle/>
                    <a:p>
                      <a:pPr algn="ctr"/>
                      <a:r>
                        <a:rPr lang="en-IN" dirty="0">
                          <a:latin typeface="Times New Roman" panose="02020603050405020304" pitchFamily="18" charset="0"/>
                          <a:cs typeface="Times New Roman" panose="02020603050405020304" pitchFamily="18" charset="0"/>
                        </a:rPr>
                        <a:t>Enhancement of code</a:t>
                      </a:r>
                    </a:p>
                  </a:txBody>
                  <a:tcPr/>
                </a:tc>
                <a:extLst>
                  <a:ext uri="{0D108BD9-81ED-4DB2-BD59-A6C34878D82A}">
                    <a16:rowId xmlns:a16="http://schemas.microsoft.com/office/drawing/2014/main" val="360711814"/>
                  </a:ext>
                </a:extLst>
              </a:tr>
              <a:tr h="3939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Week9</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Real world deployment</a:t>
                      </a:r>
                    </a:p>
                  </a:txBody>
                  <a:tcPr/>
                </a:tc>
                <a:extLst>
                  <a:ext uri="{0D108BD9-81ED-4DB2-BD59-A6C34878D82A}">
                    <a16:rowId xmlns:a16="http://schemas.microsoft.com/office/drawing/2014/main" val="3196278861"/>
                  </a:ext>
                </a:extLst>
              </a:tr>
              <a:tr h="464494">
                <a:tc>
                  <a:txBody>
                    <a:bodyPr/>
                    <a:lstStyle/>
                    <a:p>
                      <a:pPr marL="2241550" marR="0" lvl="0" indent="-224155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Week10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Documentation</a:t>
                      </a:r>
                    </a:p>
                  </a:txBody>
                  <a:tcPr/>
                </a:tc>
                <a:extLst>
                  <a:ext uri="{0D108BD9-81ED-4DB2-BD59-A6C34878D82A}">
                    <a16:rowId xmlns:a16="http://schemas.microsoft.com/office/drawing/2014/main" val="3606220678"/>
                  </a:ext>
                </a:extLst>
              </a:tr>
            </a:tbl>
          </a:graphicData>
        </a:graphic>
      </p:graphicFrame>
      <p:sp>
        <p:nvSpPr>
          <p:cNvPr id="4" name="TextBox 3">
            <a:extLst>
              <a:ext uri="{FF2B5EF4-FFF2-40B4-BE49-F238E27FC236}">
                <a16:creationId xmlns:a16="http://schemas.microsoft.com/office/drawing/2014/main" id="{179AF018-A3D4-07FB-1738-DB7C3899762A}"/>
              </a:ext>
            </a:extLst>
          </p:cNvPr>
          <p:cNvSpPr txBox="1"/>
          <p:nvPr/>
        </p:nvSpPr>
        <p:spPr>
          <a:xfrm>
            <a:off x="324464" y="108154"/>
            <a:ext cx="4493342" cy="584775"/>
          </a:xfrm>
          <a:prstGeom prst="rect">
            <a:avLst/>
          </a:prstGeom>
          <a:noFill/>
        </p:spPr>
        <p:txBody>
          <a:bodyPr wrap="square" rtlCol="0">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Work Planning</a:t>
            </a:r>
            <a:endParaRPr lang="en-IN" sz="3200" b="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63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A2D99-45E1-326B-4E17-F2BC99701346}"/>
              </a:ext>
            </a:extLst>
          </p:cNvPr>
          <p:cNvSpPr txBox="1"/>
          <p:nvPr/>
        </p:nvSpPr>
        <p:spPr>
          <a:xfrm>
            <a:off x="757084" y="457918"/>
            <a:ext cx="3814916" cy="861774"/>
          </a:xfrm>
          <a:prstGeom prst="rect">
            <a:avLst/>
          </a:prstGeom>
          <a:noFill/>
        </p:spPr>
        <p:txBody>
          <a:bodyPr wrap="square" rtlCol="0">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Week1 </a:t>
            </a:r>
          </a:p>
          <a:p>
            <a:endParaRPr lang="en-IN" dirty="0"/>
          </a:p>
        </p:txBody>
      </p:sp>
      <p:sp>
        <p:nvSpPr>
          <p:cNvPr id="3" name="TextBox 2">
            <a:extLst>
              <a:ext uri="{FF2B5EF4-FFF2-40B4-BE49-F238E27FC236}">
                <a16:creationId xmlns:a16="http://schemas.microsoft.com/office/drawing/2014/main" id="{33710E92-1DC5-98F8-1827-845B375D85F2}"/>
              </a:ext>
            </a:extLst>
          </p:cNvPr>
          <p:cNvSpPr txBox="1"/>
          <p:nvPr/>
        </p:nvSpPr>
        <p:spPr>
          <a:xfrm>
            <a:off x="757084" y="2604586"/>
            <a:ext cx="10687665"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week 1 of our project, we focused on researching various project ideas. We explored different topics and gathered information about each idea. This involved searching online, reading articles, and discussing ideas with team members.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aimed to find projects that align with our interests, skills, and project goals. We looked for projects that are feasible to implement within our timeframe and resources. Additionally, we considered the potential impact and novelty of each idea.</a:t>
            </a:r>
          </a:p>
        </p:txBody>
      </p:sp>
      <p:sp>
        <p:nvSpPr>
          <p:cNvPr id="4" name="TextBox 3">
            <a:extLst>
              <a:ext uri="{FF2B5EF4-FFF2-40B4-BE49-F238E27FC236}">
                <a16:creationId xmlns:a16="http://schemas.microsoft.com/office/drawing/2014/main" id="{A3921DB3-25CB-6FC9-2345-78DD2F7DDF63}"/>
              </a:ext>
            </a:extLst>
          </p:cNvPr>
          <p:cNvSpPr txBox="1"/>
          <p:nvPr/>
        </p:nvSpPr>
        <p:spPr>
          <a:xfrm>
            <a:off x="757084" y="1238864"/>
            <a:ext cx="9586451"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1. Driver Drowsiness Detection System</a:t>
            </a:r>
          </a:p>
          <a:p>
            <a:r>
              <a:rPr lang="en-US" sz="2000" dirty="0">
                <a:latin typeface="Times New Roman" panose="02020603050405020304" pitchFamily="18" charset="0"/>
                <a:cs typeface="Times New Roman" panose="02020603050405020304" pitchFamily="18" charset="0"/>
              </a:rPr>
              <a:t>2. Detection of Fake Online Reviews</a:t>
            </a:r>
          </a:p>
          <a:p>
            <a:r>
              <a:rPr lang="en-US" sz="2000" dirty="0">
                <a:latin typeface="Times New Roman" panose="02020603050405020304" pitchFamily="18" charset="0"/>
                <a:cs typeface="Times New Roman" panose="02020603050405020304" pitchFamily="18" charset="0"/>
              </a:rPr>
              <a:t>3. Detection of Fraud Apps</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2C373A7-8E16-361A-8EE5-AE9E280BE45D}"/>
              </a:ext>
            </a:extLst>
          </p:cNvPr>
          <p:cNvSpPr txBox="1"/>
          <p:nvPr/>
        </p:nvSpPr>
        <p:spPr>
          <a:xfrm>
            <a:off x="0" y="0"/>
            <a:ext cx="1406014" cy="457918"/>
          </a:xfrm>
          <a:prstGeom prst="rect">
            <a:avLst/>
          </a:prstGeom>
          <a:solidFill>
            <a:schemeClr val="accent6"/>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C1F3C23D-2EBB-7B0D-935C-822E0350336C}"/>
              </a:ext>
            </a:extLst>
          </p:cNvPr>
          <p:cNvSpPr txBox="1"/>
          <p:nvPr/>
        </p:nvSpPr>
        <p:spPr>
          <a:xfrm>
            <a:off x="11779045" y="5073445"/>
            <a:ext cx="412955" cy="1784555"/>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4018489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462B9-4054-B7F8-4BAE-60024616A0F8}"/>
              </a:ext>
            </a:extLst>
          </p:cNvPr>
          <p:cNvSpPr txBox="1"/>
          <p:nvPr/>
        </p:nvSpPr>
        <p:spPr>
          <a:xfrm>
            <a:off x="737420" y="523256"/>
            <a:ext cx="6096000" cy="584775"/>
          </a:xfrm>
          <a:prstGeom prst="rect">
            <a:avLst/>
          </a:prstGeom>
          <a:noFill/>
        </p:spPr>
        <p:txBody>
          <a:bodyPr wrap="square">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Week2 </a:t>
            </a:r>
          </a:p>
        </p:txBody>
      </p:sp>
      <p:sp>
        <p:nvSpPr>
          <p:cNvPr id="5" name="TextBox 4">
            <a:extLst>
              <a:ext uri="{FF2B5EF4-FFF2-40B4-BE49-F238E27FC236}">
                <a16:creationId xmlns:a16="http://schemas.microsoft.com/office/drawing/2014/main" id="{9238729F-1C58-2686-B3EB-7246938A556A}"/>
              </a:ext>
            </a:extLst>
          </p:cNvPr>
          <p:cNvSpPr txBox="1"/>
          <p:nvPr/>
        </p:nvSpPr>
        <p:spPr>
          <a:xfrm>
            <a:off x="737420" y="2884659"/>
            <a:ext cx="10491019" cy="2523768"/>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During the second week of our project, we did more research by reading papers and articles from places like IEEE to learn more about our project topic.</a:t>
            </a:r>
          </a:p>
          <a:p>
            <a:pPr algn="just"/>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conducted searches using keywords and phrases related to our project to find relevant literature. We carefully reviewed the abstracts, keywords, and summaries of the papers to identify those that aligned closely with our project goals and objectives. We also looked for insights, methodologies, and findings that could inform and enhance our own project.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3CBD16-DC90-EAA1-8E2A-272B23F998D7}"/>
              </a:ext>
            </a:extLst>
          </p:cNvPr>
          <p:cNvSpPr txBox="1"/>
          <p:nvPr/>
        </p:nvSpPr>
        <p:spPr>
          <a:xfrm>
            <a:off x="737420" y="1350014"/>
            <a:ext cx="7993626" cy="1292662"/>
          </a:xfrm>
          <a:prstGeom prst="rect">
            <a:avLst/>
          </a:prstGeom>
          <a:noFill/>
        </p:spPr>
        <p:txBody>
          <a:bodyPr wrap="square" rtlCol="0">
            <a:spAutoFit/>
          </a:bodyPr>
          <a:lstStyle/>
          <a:p>
            <a:r>
              <a:rPr lang="en-IN" sz="2000" dirty="0">
                <a:latin typeface="Times New Roman" panose="02020603050405020304" pitchFamily="18" charset="0"/>
                <a:ea typeface="Calibri" panose="020F0502020204030204" pitchFamily="34" charset="0"/>
                <a:cs typeface="Times New Roman" panose="02020603050405020304" pitchFamily="18" charset="0"/>
              </a:rPr>
              <a:t>Websites  - </a:t>
            </a:r>
          </a:p>
          <a:p>
            <a:r>
              <a:rPr lang="en-IN" sz="2000" dirty="0">
                <a:latin typeface="Times New Roman" panose="02020603050405020304" pitchFamily="18" charset="0"/>
                <a:ea typeface="Calibri" panose="020F0502020204030204" pitchFamily="34" charset="0"/>
                <a:cs typeface="Times New Roman" panose="02020603050405020304" pitchFamily="18" charset="0"/>
              </a:rPr>
              <a:t>1. IEEE( Institute of Electrical and Electronics Engineer).</a:t>
            </a:r>
          </a:p>
          <a:p>
            <a:r>
              <a:rPr lang="en-IN" sz="2000" dirty="0">
                <a:latin typeface="Times New Roman" panose="02020603050405020304" pitchFamily="18" charset="0"/>
                <a:ea typeface="Calibri" panose="020F0502020204030204" pitchFamily="34" charset="0"/>
                <a:cs typeface="Times New Roman" panose="02020603050405020304" pitchFamily="18" charset="0"/>
              </a:rPr>
              <a:t>2. Scientific Research Publishing</a:t>
            </a:r>
          </a:p>
          <a:p>
            <a:endParaRPr lang="en-IN" dirty="0"/>
          </a:p>
        </p:txBody>
      </p:sp>
      <p:sp>
        <p:nvSpPr>
          <p:cNvPr id="7" name="TextBox 6">
            <a:extLst>
              <a:ext uri="{FF2B5EF4-FFF2-40B4-BE49-F238E27FC236}">
                <a16:creationId xmlns:a16="http://schemas.microsoft.com/office/drawing/2014/main" id="{3EC48A82-043E-17BB-CA8C-47A7D42E989B}"/>
              </a:ext>
            </a:extLst>
          </p:cNvPr>
          <p:cNvSpPr txBox="1"/>
          <p:nvPr/>
        </p:nvSpPr>
        <p:spPr>
          <a:xfrm>
            <a:off x="-1" y="5073445"/>
            <a:ext cx="393291" cy="1784555"/>
          </a:xfrm>
          <a:prstGeom prst="rect">
            <a:avLst/>
          </a:prstGeom>
          <a:solidFill>
            <a:schemeClr val="accent6"/>
          </a:solidFill>
        </p:spPr>
        <p:txBody>
          <a:bodyPr wrap="square" rtlCol="0">
            <a:spAutoFit/>
          </a:bodyPr>
          <a:lstStyle/>
          <a:p>
            <a:endParaRPr lang="en-IN" dirty="0"/>
          </a:p>
        </p:txBody>
      </p:sp>
      <p:sp>
        <p:nvSpPr>
          <p:cNvPr id="8" name="TextBox 7">
            <a:extLst>
              <a:ext uri="{FF2B5EF4-FFF2-40B4-BE49-F238E27FC236}">
                <a16:creationId xmlns:a16="http://schemas.microsoft.com/office/drawing/2014/main" id="{2C099C18-2B2D-3D6E-7F44-1282911C5DBE}"/>
              </a:ext>
            </a:extLst>
          </p:cNvPr>
          <p:cNvSpPr txBox="1"/>
          <p:nvPr/>
        </p:nvSpPr>
        <p:spPr>
          <a:xfrm>
            <a:off x="10736826" y="0"/>
            <a:ext cx="1455174" cy="412955"/>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349051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82049-9BAD-BE73-12F0-CA7652C87F71}"/>
              </a:ext>
            </a:extLst>
          </p:cNvPr>
          <p:cNvSpPr txBox="1"/>
          <p:nvPr/>
        </p:nvSpPr>
        <p:spPr>
          <a:xfrm>
            <a:off x="639097" y="552754"/>
            <a:ext cx="6096000" cy="584775"/>
          </a:xfrm>
          <a:prstGeom prst="rect">
            <a:avLst/>
          </a:prstGeom>
          <a:noFill/>
        </p:spPr>
        <p:txBody>
          <a:bodyPr wrap="square">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Week3 </a:t>
            </a:r>
          </a:p>
        </p:txBody>
      </p:sp>
      <p:sp>
        <p:nvSpPr>
          <p:cNvPr id="4" name="TextBox 3">
            <a:extLst>
              <a:ext uri="{FF2B5EF4-FFF2-40B4-BE49-F238E27FC236}">
                <a16:creationId xmlns:a16="http://schemas.microsoft.com/office/drawing/2014/main" id="{FAF3D1E2-5816-3AD9-68E1-C45AB9F171E1}"/>
              </a:ext>
            </a:extLst>
          </p:cNvPr>
          <p:cNvSpPr txBox="1"/>
          <p:nvPr/>
        </p:nvSpPr>
        <p:spPr>
          <a:xfrm>
            <a:off x="639097" y="1680230"/>
            <a:ext cx="10422194" cy="409342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Previous Models:</a:t>
            </a: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Plantix</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2. </a:t>
            </a:r>
            <a:r>
              <a:rPr lang="en-US" sz="2000" dirty="0" err="1">
                <a:latin typeface="Times New Roman" panose="02020603050405020304" pitchFamily="18" charset="0"/>
                <a:cs typeface="Times New Roman" panose="02020603050405020304" pitchFamily="18" charset="0"/>
              </a:rPr>
              <a:t>AgroCares</a:t>
            </a:r>
            <a:r>
              <a:rPr lang="en-US" sz="2000" dirty="0">
                <a:latin typeface="Times New Roman" panose="02020603050405020304" pitchFamily="18" charset="0"/>
                <a:cs typeface="Times New Roman" panose="02020603050405020304" pitchFamily="18" charset="0"/>
              </a:rPr>
              <a:t> Scanner</a:t>
            </a:r>
          </a:p>
          <a:p>
            <a:pPr algn="just"/>
            <a:r>
              <a:rPr lang="en-US" sz="2000" dirty="0">
                <a:latin typeface="Times New Roman" panose="02020603050405020304" pitchFamily="18" charset="0"/>
                <a:cs typeface="Times New Roman" panose="02020603050405020304" pitchFamily="18" charset="0"/>
              </a:rPr>
              <a:t>3. Green IQ</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Disadvantages: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Limited coverage of plant disease.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systems do not incorporate all functions within a single system.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Results are not more accurate.</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63E4CDD-5807-A25F-ADA3-F4C94D1AA15F}"/>
              </a:ext>
            </a:extLst>
          </p:cNvPr>
          <p:cNvSpPr txBox="1"/>
          <p:nvPr/>
        </p:nvSpPr>
        <p:spPr>
          <a:xfrm>
            <a:off x="0" y="6445045"/>
            <a:ext cx="1455174" cy="412955"/>
          </a:xfrm>
          <a:prstGeom prst="rect">
            <a:avLst/>
          </a:prstGeom>
          <a:solidFill>
            <a:schemeClr val="accent6"/>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E8C4C4A3-8BC5-83B5-0718-13038A96551F}"/>
              </a:ext>
            </a:extLst>
          </p:cNvPr>
          <p:cNvSpPr txBox="1"/>
          <p:nvPr/>
        </p:nvSpPr>
        <p:spPr>
          <a:xfrm>
            <a:off x="10736826" y="0"/>
            <a:ext cx="1455174" cy="412955"/>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187074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C8EC8-3CC9-87E0-BB98-017E437F0D9B}"/>
              </a:ext>
            </a:extLst>
          </p:cNvPr>
          <p:cNvSpPr txBox="1"/>
          <p:nvPr/>
        </p:nvSpPr>
        <p:spPr>
          <a:xfrm>
            <a:off x="462116" y="464262"/>
            <a:ext cx="6096000" cy="584775"/>
          </a:xfrm>
          <a:prstGeom prst="rect">
            <a:avLst/>
          </a:prstGeom>
          <a:noFill/>
        </p:spPr>
        <p:txBody>
          <a:bodyPr wrap="square">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Week4 </a:t>
            </a:r>
          </a:p>
        </p:txBody>
      </p:sp>
      <p:sp>
        <p:nvSpPr>
          <p:cNvPr id="4" name="TextBox 3">
            <a:extLst>
              <a:ext uri="{FF2B5EF4-FFF2-40B4-BE49-F238E27FC236}">
                <a16:creationId xmlns:a16="http://schemas.microsoft.com/office/drawing/2014/main" id="{E7F9B58E-4CFD-CE9F-90A9-9A3DB73C3BCE}"/>
              </a:ext>
            </a:extLst>
          </p:cNvPr>
          <p:cNvSpPr txBox="1"/>
          <p:nvPr/>
        </p:nvSpPr>
        <p:spPr>
          <a:xfrm>
            <a:off x="462116" y="1455174"/>
            <a:ext cx="9350477" cy="372409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Dataset Collection</a:t>
            </a: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Crop recommendation.csv</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Nitrogen - ratio of Nitrogen content in soil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Phosphorus - ratio of Phosphorous content in soil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Potassium - ratio of Potassium content in soil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Temperature - temperature in degree Celsius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Humidity - relative humidity in %</a:t>
            </a: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ph</a:t>
            </a:r>
            <a:r>
              <a:rPr lang="en-US" sz="2000" dirty="0">
                <a:latin typeface="Times New Roman" panose="02020603050405020304" pitchFamily="18" charset="0"/>
                <a:cs typeface="Times New Roman" panose="02020603050405020304" pitchFamily="18" charset="0"/>
              </a:rPr>
              <a:t> value of the soil</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Rainfall -  rainfall in mm</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Label – Display the predicted crop labels </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A87F22B-3C94-2117-EB2B-9D90ABA07D9B}"/>
              </a:ext>
            </a:extLst>
          </p:cNvPr>
          <p:cNvSpPr txBox="1"/>
          <p:nvPr/>
        </p:nvSpPr>
        <p:spPr>
          <a:xfrm>
            <a:off x="0" y="-23942"/>
            <a:ext cx="1455174" cy="412955"/>
          </a:xfrm>
          <a:prstGeom prst="rect">
            <a:avLst/>
          </a:prstGeom>
          <a:solidFill>
            <a:schemeClr val="accent6"/>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E7FB6F19-164F-D59F-AB47-73701A79EEFD}"/>
              </a:ext>
            </a:extLst>
          </p:cNvPr>
          <p:cNvSpPr txBox="1"/>
          <p:nvPr/>
        </p:nvSpPr>
        <p:spPr>
          <a:xfrm>
            <a:off x="10736826" y="6445045"/>
            <a:ext cx="1455174" cy="412955"/>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2650820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7940D-DBA8-9829-A56C-89144344D921}"/>
              </a:ext>
            </a:extLst>
          </p:cNvPr>
          <p:cNvSpPr txBox="1"/>
          <p:nvPr/>
        </p:nvSpPr>
        <p:spPr>
          <a:xfrm>
            <a:off x="521110" y="582250"/>
            <a:ext cx="6096000" cy="584775"/>
          </a:xfrm>
          <a:prstGeom prst="rect">
            <a:avLst/>
          </a:prstGeom>
          <a:noFill/>
        </p:spPr>
        <p:txBody>
          <a:bodyPr wrap="square">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Week5 </a:t>
            </a:r>
          </a:p>
        </p:txBody>
      </p:sp>
      <p:sp>
        <p:nvSpPr>
          <p:cNvPr id="5" name="TextBox 4">
            <a:extLst>
              <a:ext uri="{FF2B5EF4-FFF2-40B4-BE49-F238E27FC236}">
                <a16:creationId xmlns:a16="http://schemas.microsoft.com/office/drawing/2014/main" id="{999FF536-9E48-6B86-E9F2-BF263794B80E}"/>
              </a:ext>
            </a:extLst>
          </p:cNvPr>
          <p:cNvSpPr txBox="1"/>
          <p:nvPr/>
        </p:nvSpPr>
        <p:spPr>
          <a:xfrm>
            <a:off x="521110" y="1241012"/>
            <a:ext cx="609600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Some screenshots of Datasets</a:t>
            </a:r>
          </a:p>
        </p:txBody>
      </p:sp>
      <p:pic>
        <p:nvPicPr>
          <p:cNvPr id="8" name="Picture 7">
            <a:extLst>
              <a:ext uri="{FF2B5EF4-FFF2-40B4-BE49-F238E27FC236}">
                <a16:creationId xmlns:a16="http://schemas.microsoft.com/office/drawing/2014/main" id="{08024ADC-6EFC-B4D3-A117-22B5CF596506}"/>
              </a:ext>
            </a:extLst>
          </p:cNvPr>
          <p:cNvPicPr>
            <a:picLocks noChangeAspect="1"/>
          </p:cNvPicPr>
          <p:nvPr/>
        </p:nvPicPr>
        <p:blipFill>
          <a:blip r:embed="rId2"/>
          <a:stretch>
            <a:fillRect/>
          </a:stretch>
        </p:blipFill>
        <p:spPr>
          <a:xfrm>
            <a:off x="599768" y="1799302"/>
            <a:ext cx="11110451" cy="4640827"/>
          </a:xfrm>
          <a:prstGeom prst="rect">
            <a:avLst/>
          </a:prstGeom>
        </p:spPr>
      </p:pic>
    </p:spTree>
    <p:extLst>
      <p:ext uri="{BB962C8B-B14F-4D97-AF65-F5344CB8AC3E}">
        <p14:creationId xmlns:p14="http://schemas.microsoft.com/office/powerpoint/2010/main" val="2573843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517A08-6454-9F9B-3DC4-21C918A79FFD}"/>
              </a:ext>
            </a:extLst>
          </p:cNvPr>
          <p:cNvPicPr>
            <a:picLocks noChangeAspect="1"/>
          </p:cNvPicPr>
          <p:nvPr/>
        </p:nvPicPr>
        <p:blipFill>
          <a:blip r:embed="rId2"/>
          <a:stretch>
            <a:fillRect/>
          </a:stretch>
        </p:blipFill>
        <p:spPr>
          <a:xfrm>
            <a:off x="432618" y="346710"/>
            <a:ext cx="11277601" cy="6164580"/>
          </a:xfrm>
          <a:prstGeom prst="rect">
            <a:avLst/>
          </a:prstGeom>
        </p:spPr>
      </p:pic>
    </p:spTree>
    <p:extLst>
      <p:ext uri="{BB962C8B-B14F-4D97-AF65-F5344CB8AC3E}">
        <p14:creationId xmlns:p14="http://schemas.microsoft.com/office/powerpoint/2010/main" val="233419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20D9A-DF9B-DE2E-7D5B-C53D3D7F580A}"/>
              </a:ext>
            </a:extLst>
          </p:cNvPr>
          <p:cNvPicPr>
            <a:picLocks noChangeAspect="1"/>
          </p:cNvPicPr>
          <p:nvPr/>
        </p:nvPicPr>
        <p:blipFill>
          <a:blip r:embed="rId2"/>
          <a:stretch>
            <a:fillRect/>
          </a:stretch>
        </p:blipFill>
        <p:spPr>
          <a:xfrm>
            <a:off x="452284" y="369570"/>
            <a:ext cx="11277600" cy="6118860"/>
          </a:xfrm>
          <a:prstGeom prst="rect">
            <a:avLst/>
          </a:prstGeom>
        </p:spPr>
      </p:pic>
    </p:spTree>
    <p:extLst>
      <p:ext uri="{BB962C8B-B14F-4D97-AF65-F5344CB8AC3E}">
        <p14:creationId xmlns:p14="http://schemas.microsoft.com/office/powerpoint/2010/main" val="314081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0AD7-C057-5005-CFC7-C225F0ED61C9}"/>
              </a:ext>
            </a:extLst>
          </p:cNvPr>
          <p:cNvSpPr txBox="1"/>
          <p:nvPr/>
        </p:nvSpPr>
        <p:spPr>
          <a:xfrm>
            <a:off x="442452" y="316780"/>
            <a:ext cx="6096000" cy="584775"/>
          </a:xfrm>
          <a:prstGeom prst="rect">
            <a:avLst/>
          </a:prstGeom>
          <a:noFill/>
        </p:spPr>
        <p:txBody>
          <a:bodyPr wrap="square">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CONTENTS:</a:t>
            </a:r>
            <a:endParaRPr lang="en-IN" sz="3200" b="1" dirty="0">
              <a:solidFill>
                <a:schemeClr val="accent6">
                  <a:lumMod val="75000"/>
                </a:schemeClr>
              </a:solidFill>
            </a:endParaRPr>
          </a:p>
        </p:txBody>
      </p:sp>
      <p:sp>
        <p:nvSpPr>
          <p:cNvPr id="5" name="TextBox 4">
            <a:extLst>
              <a:ext uri="{FF2B5EF4-FFF2-40B4-BE49-F238E27FC236}">
                <a16:creationId xmlns:a16="http://schemas.microsoft.com/office/drawing/2014/main" id="{221600F1-66E4-1E0C-A181-2E82BDBDFB5B}"/>
              </a:ext>
            </a:extLst>
          </p:cNvPr>
          <p:cNvSpPr txBox="1"/>
          <p:nvPr/>
        </p:nvSpPr>
        <p:spPr>
          <a:xfrm>
            <a:off x="521110" y="1032020"/>
            <a:ext cx="6096000" cy="4524315"/>
          </a:xfrm>
          <a:prstGeom prst="rect">
            <a:avLst/>
          </a:prstGeom>
          <a:noFill/>
        </p:spPr>
        <p:txBody>
          <a:bodyPr wrap="square">
            <a:spAutoFit/>
          </a:bodyPr>
          <a:lstStyle/>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Abstract</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Existing System</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Existing Methodologies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 Methodology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Proposed</a:t>
            </a:r>
            <a:r>
              <a:rPr lang="en-US" sz="2400" dirty="0"/>
              <a:t> </a:t>
            </a:r>
            <a:r>
              <a:rPr lang="en-US" sz="2400" dirty="0">
                <a:latin typeface="Times New Roman" panose="02020603050405020304" pitchFamily="18" charset="0"/>
                <a:cs typeface="Times New Roman" panose="02020603050405020304" pitchFamily="18" charset="0"/>
              </a:rPr>
              <a:t>System</a:t>
            </a:r>
            <a:endParaRPr lang="en-IN" sz="2400" dirty="0"/>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Problem Formulation</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Objectives</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Engineering Knowledge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Literature Review</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Hardware Requirements</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Software Requirements</a:t>
            </a:r>
          </a:p>
          <a:p>
            <a:pPr marL="342900" indent="-342900" algn="l">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Team Work</a:t>
            </a:r>
            <a:endParaRPr lang="en-IN" sz="2400" dirty="0"/>
          </a:p>
        </p:txBody>
      </p:sp>
      <p:sp>
        <p:nvSpPr>
          <p:cNvPr id="2" name="TextBox 1">
            <a:extLst>
              <a:ext uri="{FF2B5EF4-FFF2-40B4-BE49-F238E27FC236}">
                <a16:creationId xmlns:a16="http://schemas.microsoft.com/office/drawing/2014/main" id="{59C5A175-FB7F-39C4-F6A1-6602EEB9B60E}"/>
              </a:ext>
            </a:extLst>
          </p:cNvPr>
          <p:cNvSpPr txBox="1"/>
          <p:nvPr/>
        </p:nvSpPr>
        <p:spPr>
          <a:xfrm>
            <a:off x="10736827" y="0"/>
            <a:ext cx="1455174" cy="412955"/>
          </a:xfrm>
          <a:prstGeom prst="rect">
            <a:avLst/>
          </a:prstGeom>
          <a:solidFill>
            <a:schemeClr val="accent6"/>
          </a:solidFill>
        </p:spPr>
        <p:txBody>
          <a:bodyPr wrap="square" rtlCol="0">
            <a:spAutoFit/>
          </a:bodyPr>
          <a:lstStyle/>
          <a:p>
            <a:endParaRPr lang="en-IN" dirty="0"/>
          </a:p>
        </p:txBody>
      </p:sp>
      <p:sp>
        <p:nvSpPr>
          <p:cNvPr id="4" name="TextBox 3">
            <a:extLst>
              <a:ext uri="{FF2B5EF4-FFF2-40B4-BE49-F238E27FC236}">
                <a16:creationId xmlns:a16="http://schemas.microsoft.com/office/drawing/2014/main" id="{11A0EED4-792E-7D9A-AB89-8DA382EE58D1}"/>
              </a:ext>
            </a:extLst>
          </p:cNvPr>
          <p:cNvSpPr txBox="1"/>
          <p:nvPr/>
        </p:nvSpPr>
        <p:spPr>
          <a:xfrm>
            <a:off x="10736827" y="6445045"/>
            <a:ext cx="1455174" cy="412955"/>
          </a:xfrm>
          <a:prstGeom prst="rect">
            <a:avLst/>
          </a:prstGeom>
          <a:solidFill>
            <a:schemeClr val="accent6"/>
          </a:solidFill>
        </p:spPr>
        <p:txBody>
          <a:bodyPr wrap="square" rtlCol="0">
            <a:spAutoFit/>
          </a:bodyPr>
          <a:lstStyle/>
          <a:p>
            <a:endParaRPr lang="en-IN" dirty="0"/>
          </a:p>
        </p:txBody>
      </p:sp>
    </p:spTree>
    <p:extLst>
      <p:ext uri="{BB962C8B-B14F-4D97-AF65-F5344CB8AC3E}">
        <p14:creationId xmlns:p14="http://schemas.microsoft.com/office/powerpoint/2010/main" val="2161655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73C8F66-883A-0B6E-1244-7C056DB8FB03}"/>
              </a:ext>
            </a:extLst>
          </p:cNvPr>
          <p:cNvGraphicFramePr>
            <a:graphicFrameLocks noGrp="1"/>
          </p:cNvGraphicFramePr>
          <p:nvPr>
            <p:extLst>
              <p:ext uri="{D42A27DB-BD31-4B8C-83A1-F6EECF244321}">
                <p14:modId xmlns:p14="http://schemas.microsoft.com/office/powerpoint/2010/main" val="836585624"/>
              </p:ext>
            </p:extLst>
          </p:nvPr>
        </p:nvGraphicFramePr>
        <p:xfrm>
          <a:off x="265472" y="157317"/>
          <a:ext cx="11454580" cy="3283973"/>
        </p:xfrm>
        <a:graphic>
          <a:graphicData uri="http://schemas.openxmlformats.org/drawingml/2006/table">
            <a:tbl>
              <a:tblPr firstRow="1" bandRow="1">
                <a:tableStyleId>{93296810-A885-4BE3-A3E7-6D5BEEA58F35}</a:tableStyleId>
              </a:tblPr>
              <a:tblGrid>
                <a:gridCol w="5024283">
                  <a:extLst>
                    <a:ext uri="{9D8B030D-6E8A-4147-A177-3AD203B41FA5}">
                      <a16:colId xmlns:a16="http://schemas.microsoft.com/office/drawing/2014/main" val="4059128719"/>
                    </a:ext>
                  </a:extLst>
                </a:gridCol>
                <a:gridCol w="6430297">
                  <a:extLst>
                    <a:ext uri="{9D8B030D-6E8A-4147-A177-3AD203B41FA5}">
                      <a16:colId xmlns:a16="http://schemas.microsoft.com/office/drawing/2014/main" val="1084013262"/>
                    </a:ext>
                  </a:extLst>
                </a:gridCol>
              </a:tblGrid>
              <a:tr h="533526">
                <a:tc>
                  <a:txBody>
                    <a:bodyPr/>
                    <a:lstStyle/>
                    <a:p>
                      <a:r>
                        <a:rPr lang="en-US" sz="2400" dirty="0">
                          <a:latin typeface="Times New Roman" panose="02020603050405020304" pitchFamily="18" charset="0"/>
                          <a:cs typeface="Times New Roman" panose="02020603050405020304" pitchFamily="18" charset="0"/>
                        </a:rPr>
                        <a:t>                 Step</a:t>
                      </a:r>
                    </a:p>
                  </a:txBody>
                  <a:tcPr/>
                </a:tc>
                <a:tc>
                  <a:txBody>
                    <a:bodyPr/>
                    <a:lstStyle/>
                    <a:p>
                      <a:r>
                        <a:rPr lang="en-US" sz="2400" dirty="0">
                          <a:latin typeface="Times New Roman" panose="02020603050405020304" pitchFamily="18" charset="0"/>
                          <a:cs typeface="Times New Roman" panose="02020603050405020304" pitchFamily="18" charset="0"/>
                        </a:rPr>
                        <a:t>                         Description</a:t>
                      </a:r>
                    </a:p>
                  </a:txBody>
                  <a:tcPr/>
                </a:tc>
                <a:extLst>
                  <a:ext uri="{0D108BD9-81ED-4DB2-BD59-A6C34878D82A}">
                    <a16:rowId xmlns:a16="http://schemas.microsoft.com/office/drawing/2014/main" val="795686846"/>
                  </a:ext>
                </a:extLst>
              </a:tr>
              <a:tr h="2750447">
                <a:tc>
                  <a:txBody>
                    <a:bodyPr/>
                    <a:lstStyle/>
                    <a:p>
                      <a:r>
                        <a:rPr lang="en-US" sz="2000" dirty="0">
                          <a:latin typeface="Times New Roman" panose="02020603050405020304" pitchFamily="18" charset="0"/>
                          <a:cs typeface="Times New Roman" panose="02020603050405020304" pitchFamily="18" charset="0"/>
                        </a:rPr>
                        <a:t>Loading and splitting the dataset</a:t>
                      </a:r>
                    </a:p>
                  </a:txBody>
                  <a:tcPr/>
                </a:tc>
                <a:tc>
                  <a:txBody>
                    <a:bodyPr/>
                    <a:lstStyle/>
                    <a:p>
                      <a:pPr marL="0"/>
                      <a:r>
                        <a:rPr lang="en-US" sz="2000" dirty="0">
                          <a:latin typeface="Times New Roman" panose="02020603050405020304" pitchFamily="18" charset="0"/>
                          <a:cs typeface="Times New Roman" panose="02020603050405020304" pitchFamily="18" charset="0"/>
                        </a:rPr>
                        <a:t>Here we are Loading the data from the dataset into a .csv file and splitting the data.</a:t>
                      </a:r>
                    </a:p>
                    <a:p>
                      <a:pPr marL="0"/>
                      <a:r>
                        <a:rPr lang="en-US" sz="2000" b="1" dirty="0">
                          <a:latin typeface="Times New Roman" panose="02020603050405020304" pitchFamily="18" charset="0"/>
                          <a:cs typeface="Times New Roman" panose="02020603050405020304" pitchFamily="18" charset="0"/>
                        </a:rPr>
                        <a:t>Packages used</a:t>
                      </a:r>
                      <a:r>
                        <a:rPr lang="en-US" sz="2000" dirty="0">
                          <a:latin typeface="Times New Roman" panose="02020603050405020304" pitchFamily="18" charset="0"/>
                          <a:cs typeface="Times New Roman" panose="02020603050405020304" pitchFamily="18" charset="0"/>
                        </a:rPr>
                        <a:t>: Pandas, </a:t>
                      </a:r>
                      <a:r>
                        <a:rPr lang="en-US" sz="2000" dirty="0" err="1">
                          <a:latin typeface="Times New Roman" panose="02020603050405020304" pitchFamily="18" charset="0"/>
                          <a:cs typeface="Times New Roman" panose="02020603050405020304" pitchFamily="18" charset="0"/>
                        </a:rPr>
                        <a:t>Numpy</a:t>
                      </a:r>
                      <a:r>
                        <a:rPr lang="en-US" sz="2000" dirty="0">
                          <a:latin typeface="Times New Roman" panose="02020603050405020304" pitchFamily="18" charset="0"/>
                          <a:cs typeface="Times New Roman" panose="02020603050405020304" pitchFamily="18" charset="0"/>
                        </a:rPr>
                        <a:t>, Scikit-learn, Matplotlib</a:t>
                      </a:r>
                    </a:p>
                    <a:p>
                      <a:pPr marL="0"/>
                      <a:r>
                        <a:rPr lang="en-US" sz="2000" b="1" dirty="0">
                          <a:latin typeface="Times New Roman" panose="02020603050405020304" pitchFamily="18" charset="0"/>
                          <a:cs typeface="Times New Roman" panose="02020603050405020304" pitchFamily="18" charset="0"/>
                        </a:rPr>
                        <a:t>Methods used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read_csv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train_test_split</a:t>
                      </a:r>
                      <a:endParaRPr lang="en-US" sz="2000" b="0" dirty="0">
                        <a:latin typeface="Times New Roman" panose="02020603050405020304" pitchFamily="18" charset="0"/>
                        <a:cs typeface="Times New Roman" panose="02020603050405020304" pitchFamily="18" charset="0"/>
                      </a:endParaRPr>
                    </a:p>
                    <a:p>
                      <a:pPr marL="0"/>
                      <a:r>
                        <a:rPr lang="en-US" sz="2000" b="1" dirty="0">
                          <a:latin typeface="Times New Roman" panose="02020603050405020304" pitchFamily="18" charset="0"/>
                          <a:cs typeface="Times New Roman" panose="02020603050405020304" pitchFamily="18" charset="0"/>
                        </a:rPr>
                        <a:t>Input: </a:t>
                      </a:r>
                      <a:r>
                        <a:rPr lang="en-US" sz="2000" b="0" dirty="0">
                          <a:solidFill>
                            <a:schemeClr val="accent1"/>
                          </a:solidFill>
                          <a:latin typeface="Times New Roman" panose="02020603050405020304" pitchFamily="18" charset="0"/>
                          <a:cs typeface="Times New Roman" panose="02020603050405020304" pitchFamily="18" charset="0"/>
                        </a:rPr>
                        <a:t>https://www.kaggle.com/datasets/atharvaingle/crop-recommendation dataset</a:t>
                      </a:r>
                    </a:p>
                    <a:p>
                      <a:pPr marL="0"/>
                      <a:r>
                        <a:rPr lang="en-US" sz="2000" b="1" dirty="0">
                          <a:solidFill>
                            <a:schemeClr val="tx1"/>
                          </a:solidFill>
                          <a:latin typeface="Times New Roman" panose="02020603050405020304" pitchFamily="18" charset="0"/>
                          <a:cs typeface="Times New Roman" panose="02020603050405020304" pitchFamily="18" charset="0"/>
                        </a:rPr>
                        <a:t>Output:</a:t>
                      </a:r>
                      <a:r>
                        <a:rPr lang="en-US" sz="2000" b="0" dirty="0">
                          <a:solidFill>
                            <a:schemeClr val="accent1"/>
                          </a:solidFill>
                          <a:latin typeface="Times New Roman" panose="02020603050405020304" pitchFamily="18" charset="0"/>
                          <a:cs typeface="Times New Roman" panose="02020603050405020304" pitchFamily="18" charset="0"/>
                        </a:rPr>
                        <a:t> </a:t>
                      </a:r>
                      <a:r>
                        <a:rPr lang="en-US" sz="2000" b="0" dirty="0">
                          <a:solidFill>
                            <a:schemeClr val="tx1"/>
                          </a:solidFill>
                          <a:latin typeface="Times New Roman" panose="02020603050405020304" pitchFamily="18" charset="0"/>
                          <a:cs typeface="Times New Roman" panose="02020603050405020304" pitchFamily="18" charset="0"/>
                        </a:rPr>
                        <a:t>Data </a:t>
                      </a:r>
                      <a:r>
                        <a:rPr lang="en-US" sz="2000" b="0" dirty="0" err="1">
                          <a:solidFill>
                            <a:schemeClr val="tx1"/>
                          </a:solidFill>
                          <a:latin typeface="Times New Roman" panose="02020603050405020304" pitchFamily="18" charset="0"/>
                          <a:cs typeface="Times New Roman" panose="02020603050405020304" pitchFamily="18" charset="0"/>
                        </a:rPr>
                        <a:t>splitted</a:t>
                      </a:r>
                      <a:r>
                        <a:rPr lang="en-US" sz="2000" b="0" dirty="0">
                          <a:solidFill>
                            <a:schemeClr val="tx1"/>
                          </a:solidFill>
                          <a:latin typeface="Times New Roman" panose="02020603050405020304" pitchFamily="18" charset="0"/>
                          <a:cs typeface="Times New Roman" panose="02020603050405020304" pitchFamily="18" charset="0"/>
                        </a:rPr>
                        <a:t> (Training data, Testing data)</a:t>
                      </a:r>
                    </a:p>
                  </a:txBody>
                  <a:tcPr/>
                </a:tc>
                <a:extLst>
                  <a:ext uri="{0D108BD9-81ED-4DB2-BD59-A6C34878D82A}">
                    <a16:rowId xmlns:a16="http://schemas.microsoft.com/office/drawing/2014/main" val="610388302"/>
                  </a:ext>
                </a:extLst>
              </a:tr>
            </a:tbl>
          </a:graphicData>
        </a:graphic>
      </p:graphicFrame>
      <p:graphicFrame>
        <p:nvGraphicFramePr>
          <p:cNvPr id="6" name="Table 5">
            <a:extLst>
              <a:ext uri="{FF2B5EF4-FFF2-40B4-BE49-F238E27FC236}">
                <a16:creationId xmlns:a16="http://schemas.microsoft.com/office/drawing/2014/main" id="{DB026B3B-5B16-9028-E923-99EBA67F5E29}"/>
              </a:ext>
            </a:extLst>
          </p:cNvPr>
          <p:cNvGraphicFramePr>
            <a:graphicFrameLocks noGrp="1"/>
          </p:cNvGraphicFramePr>
          <p:nvPr>
            <p:extLst>
              <p:ext uri="{D42A27DB-BD31-4B8C-83A1-F6EECF244321}">
                <p14:modId xmlns:p14="http://schemas.microsoft.com/office/powerpoint/2010/main" val="1798995151"/>
              </p:ext>
            </p:extLst>
          </p:nvPr>
        </p:nvGraphicFramePr>
        <p:xfrm>
          <a:off x="265471" y="3664257"/>
          <a:ext cx="11454580" cy="2862177"/>
        </p:xfrm>
        <a:graphic>
          <a:graphicData uri="http://schemas.openxmlformats.org/drawingml/2006/table">
            <a:tbl>
              <a:tblPr firstRow="1" bandRow="1">
                <a:tableStyleId>{93296810-A885-4BE3-A3E7-6D5BEEA58F35}</a:tableStyleId>
              </a:tblPr>
              <a:tblGrid>
                <a:gridCol w="5034116">
                  <a:extLst>
                    <a:ext uri="{9D8B030D-6E8A-4147-A177-3AD203B41FA5}">
                      <a16:colId xmlns:a16="http://schemas.microsoft.com/office/drawing/2014/main" val="2859406037"/>
                    </a:ext>
                  </a:extLst>
                </a:gridCol>
                <a:gridCol w="6420464">
                  <a:extLst>
                    <a:ext uri="{9D8B030D-6E8A-4147-A177-3AD203B41FA5}">
                      <a16:colId xmlns:a16="http://schemas.microsoft.com/office/drawing/2014/main" val="919016691"/>
                    </a:ext>
                  </a:extLst>
                </a:gridCol>
              </a:tblGrid>
              <a:tr h="434634">
                <a:tc>
                  <a:txBody>
                    <a:bodyPr/>
                    <a:lstStyle/>
                    <a:p>
                      <a:pPr algn="ctr">
                        <a:lnSpc>
                          <a:spcPct val="100000"/>
                        </a:lnSpc>
                      </a:pPr>
                      <a:r>
                        <a:rPr lang="en-US" sz="2400" dirty="0">
                          <a:latin typeface="Times New Roman" panose="02020603050405020304" pitchFamily="18" charset="0"/>
                          <a:cs typeface="Times New Roman" panose="02020603050405020304" pitchFamily="18" charset="0"/>
                        </a:rPr>
                        <a:t>Step</a:t>
                      </a:r>
                    </a:p>
                  </a:txBody>
                  <a:tcPr marL="914400" anchor="ctr"/>
                </a:tc>
                <a:tc>
                  <a:txBody>
                    <a:bodyPr/>
                    <a:lstStyle/>
                    <a:p>
                      <a:pPr algn="ctr"/>
                      <a:r>
                        <a:rPr lang="en-US" sz="2400" dirty="0">
                          <a:latin typeface="Times New Roman" panose="02020603050405020304" pitchFamily="18" charset="0"/>
                          <a:cs typeface="Times New Roman" panose="02020603050405020304" pitchFamily="18" charset="0"/>
                        </a:rPr>
                        <a:t>Description</a:t>
                      </a:r>
                    </a:p>
                  </a:txBody>
                  <a:tcPr marL="914400" anchor="ctr"/>
                </a:tc>
                <a:extLst>
                  <a:ext uri="{0D108BD9-81ED-4DB2-BD59-A6C34878D82A}">
                    <a16:rowId xmlns:a16="http://schemas.microsoft.com/office/drawing/2014/main" val="108247344"/>
                  </a:ext>
                </a:extLst>
              </a:tr>
              <a:tr h="2404977">
                <a:tc>
                  <a:txBody>
                    <a:bodyPr/>
                    <a:lstStyle/>
                    <a:p>
                      <a:pPr algn="l"/>
                      <a:r>
                        <a:rPr lang="en-US" sz="2000" dirty="0">
                          <a:latin typeface="Times New Roman" panose="02020603050405020304" pitchFamily="18" charset="0"/>
                          <a:cs typeface="Times New Roman" panose="02020603050405020304" pitchFamily="18" charset="0"/>
                        </a:rPr>
                        <a:t>Training the Model</a:t>
                      </a:r>
                    </a:p>
                  </a:txBody>
                  <a:tcPr/>
                </a:tc>
                <a:tc>
                  <a:txBody>
                    <a:bodyPr/>
                    <a:lstStyle/>
                    <a:p>
                      <a:r>
                        <a:rPr lang="en-US" sz="2000" dirty="0">
                          <a:latin typeface="Times New Roman" panose="02020603050405020304" pitchFamily="18" charset="0"/>
                          <a:cs typeface="Times New Roman" panose="02020603050405020304" pitchFamily="18" charset="0"/>
                        </a:rPr>
                        <a:t>Here we are creating and Training the Model.</a:t>
                      </a:r>
                    </a:p>
                    <a:p>
                      <a:r>
                        <a:rPr lang="en-US" sz="2000" b="1" dirty="0">
                          <a:latin typeface="Times New Roman" panose="02020603050405020304" pitchFamily="18" charset="0"/>
                          <a:cs typeface="Times New Roman" panose="02020603050405020304" pitchFamily="18" charset="0"/>
                        </a:rPr>
                        <a:t>Source Code: </a:t>
                      </a:r>
                      <a:r>
                        <a:rPr lang="en-US" sz="2000" b="0" dirty="0" err="1">
                          <a:latin typeface="Times New Roman" panose="02020603050405020304" pitchFamily="18" charset="0"/>
                          <a:cs typeface="Times New Roman" panose="02020603050405020304" pitchFamily="18" charset="0"/>
                        </a:rPr>
                        <a:t>Jupyter</a:t>
                      </a:r>
                      <a:r>
                        <a:rPr lang="en-US" sz="2000" b="0" dirty="0">
                          <a:latin typeface="Times New Roman" panose="02020603050405020304" pitchFamily="18" charset="0"/>
                          <a:cs typeface="Times New Roman" panose="02020603050405020304" pitchFamily="18" charset="0"/>
                        </a:rPr>
                        <a:t> notebook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anose="02020603050405020304" pitchFamily="18" charset="0"/>
                          <a:cs typeface="Times New Roman" panose="02020603050405020304" pitchFamily="18" charset="0"/>
                        </a:rPr>
                        <a:t>Model used:</a:t>
                      </a:r>
                      <a:r>
                        <a:rPr lang="en-US" sz="2000" b="0" dirty="0">
                          <a:latin typeface="Times New Roman" panose="02020603050405020304" pitchFamily="18" charset="0"/>
                          <a:cs typeface="Times New Roman" panose="02020603050405020304" pitchFamily="18" charset="0"/>
                        </a:rPr>
                        <a:t> </a:t>
                      </a:r>
                      <a:r>
                        <a:rPr lang="en-IN" sz="2000" b="0" dirty="0">
                          <a:latin typeface="Times New Roman" panose="02020603050405020304" pitchFamily="18" charset="0"/>
                          <a:cs typeface="Times New Roman" panose="02020603050405020304" pitchFamily="18" charset="0"/>
                        </a:rPr>
                        <a:t>Decision Tree,</a:t>
                      </a:r>
                      <a:r>
                        <a:rPr lang="en-IN" sz="2000" b="1" dirty="0">
                          <a:latin typeface="Times New Roman" panose="02020603050405020304" pitchFamily="18" charset="0"/>
                          <a:cs typeface="Times New Roman" panose="02020603050405020304" pitchFamily="18" charset="0"/>
                        </a:rPr>
                        <a:t> </a:t>
                      </a:r>
                      <a:r>
                        <a:rPr lang="en-IN" sz="2000" b="0" dirty="0">
                          <a:latin typeface="Times New Roman" panose="02020603050405020304" pitchFamily="18" charset="0"/>
                          <a:cs typeface="Times New Roman" panose="02020603050405020304" pitchFamily="18" charset="0"/>
                        </a:rPr>
                        <a:t>Naive Bayes,</a:t>
                      </a:r>
                      <a:r>
                        <a:rPr lang="en-IN" sz="2000" b="1" dirty="0">
                          <a:latin typeface="Times New Roman" panose="02020603050405020304" pitchFamily="18" charset="0"/>
                          <a:cs typeface="Times New Roman" panose="02020603050405020304" pitchFamily="18" charset="0"/>
                        </a:rPr>
                        <a:t> </a:t>
                      </a:r>
                      <a:r>
                        <a:rPr lang="en-IN" sz="2000" b="0" dirty="0">
                          <a:latin typeface="Times New Roman" panose="02020603050405020304" pitchFamily="18" charset="0"/>
                          <a:cs typeface="Times New Roman" panose="02020603050405020304" pitchFamily="18" charset="0"/>
                        </a:rPr>
                        <a:t>Support Vector Machine, Logistic Regression,</a:t>
                      </a:r>
                      <a:r>
                        <a:rPr lang="en-IN" sz="2000" b="1" dirty="0">
                          <a:latin typeface="Times New Roman" panose="02020603050405020304" pitchFamily="18" charset="0"/>
                          <a:cs typeface="Times New Roman" panose="02020603050405020304" pitchFamily="18" charset="0"/>
                        </a:rPr>
                        <a:t> </a:t>
                      </a:r>
                      <a:r>
                        <a:rPr lang="en-IN" sz="2000" b="0" dirty="0">
                          <a:latin typeface="Times New Roman" panose="02020603050405020304" pitchFamily="18" charset="0"/>
                          <a:cs typeface="Times New Roman" panose="02020603050405020304" pitchFamily="18" charset="0"/>
                        </a:rPr>
                        <a:t>Random Forest,</a:t>
                      </a:r>
                      <a:r>
                        <a:rPr lang="en-IN" sz="2000" b="1" dirty="0">
                          <a:latin typeface="Times New Roman" panose="02020603050405020304" pitchFamily="18" charset="0"/>
                          <a:cs typeface="Times New Roman" panose="02020603050405020304" pitchFamily="18" charset="0"/>
                        </a:rPr>
                        <a:t> </a:t>
                      </a:r>
                      <a:r>
                        <a:rPr lang="en-IN" sz="2000" b="0" dirty="0">
                          <a:latin typeface="Times New Roman" panose="02020603050405020304" pitchFamily="18" charset="0"/>
                          <a:cs typeface="Times New Roman" panose="02020603050405020304" pitchFamily="18" charset="0"/>
                        </a:rPr>
                        <a:t>Extreme Gradient Boosting (</a:t>
                      </a:r>
                      <a:r>
                        <a:rPr lang="en-IN" sz="2000" b="0" dirty="0" err="1">
                          <a:latin typeface="Times New Roman" panose="02020603050405020304" pitchFamily="18" charset="0"/>
                          <a:cs typeface="Times New Roman" panose="02020603050405020304" pitchFamily="18" charset="0"/>
                        </a:rPr>
                        <a:t>xgboost</a:t>
                      </a:r>
                      <a:r>
                        <a:rPr lang="en-IN" sz="2000" b="0" dirty="0">
                          <a:latin typeface="Times New Roman" panose="02020603050405020304" pitchFamily="18" charset="0"/>
                          <a:cs typeface="Times New Roman" panose="02020603050405020304" pitchFamily="18" charset="0"/>
                        </a:rPr>
                        <a:t>).</a:t>
                      </a:r>
                      <a:endParaRPr lang="en-US" sz="2000" b="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Input </a:t>
                      </a:r>
                      <a:r>
                        <a:rPr lang="en-US" sz="2000" dirty="0">
                          <a:latin typeface="Times New Roman" panose="02020603050405020304" pitchFamily="18" charset="0"/>
                          <a:cs typeface="Times New Roman" panose="02020603050405020304" pitchFamily="18" charset="0"/>
                        </a:rPr>
                        <a:t>: Text data</a:t>
                      </a:r>
                    </a:p>
                    <a:p>
                      <a:r>
                        <a:rPr lang="en-US" sz="2000" b="1" dirty="0">
                          <a:latin typeface="Times New Roman" panose="02020603050405020304" pitchFamily="18" charset="0"/>
                          <a:cs typeface="Times New Roman" panose="02020603050405020304" pitchFamily="18" charset="0"/>
                        </a:rPr>
                        <a:t>Output</a:t>
                      </a:r>
                      <a:r>
                        <a:rPr lang="en-US" sz="2000" dirty="0">
                          <a:latin typeface="Times New Roman" panose="02020603050405020304" pitchFamily="18" charset="0"/>
                          <a:cs typeface="Times New Roman" panose="02020603050405020304" pitchFamily="18" charset="0"/>
                        </a:rPr>
                        <a:t>: Text data.</a:t>
                      </a:r>
                    </a:p>
                  </a:txBody>
                  <a:tcPr/>
                </a:tc>
                <a:extLst>
                  <a:ext uri="{0D108BD9-81ED-4DB2-BD59-A6C34878D82A}">
                    <a16:rowId xmlns:a16="http://schemas.microsoft.com/office/drawing/2014/main" val="3295612531"/>
                  </a:ext>
                </a:extLst>
              </a:tr>
            </a:tbl>
          </a:graphicData>
        </a:graphic>
      </p:graphicFrame>
    </p:spTree>
    <p:extLst>
      <p:ext uri="{BB962C8B-B14F-4D97-AF65-F5344CB8AC3E}">
        <p14:creationId xmlns:p14="http://schemas.microsoft.com/office/powerpoint/2010/main" val="1818857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3C7E1-5336-A1C7-F040-133B34BD4683}"/>
              </a:ext>
            </a:extLst>
          </p:cNvPr>
          <p:cNvSpPr txBox="1"/>
          <p:nvPr/>
        </p:nvSpPr>
        <p:spPr>
          <a:xfrm>
            <a:off x="10736827" y="0"/>
            <a:ext cx="1455174" cy="412955"/>
          </a:xfrm>
          <a:prstGeom prst="rect">
            <a:avLst/>
          </a:prstGeom>
          <a:solidFill>
            <a:schemeClr val="accent1"/>
          </a:solidFill>
        </p:spPr>
        <p:txBody>
          <a:bodyPr wrap="square" rtlCol="0">
            <a:spAutoFit/>
          </a:bodyPr>
          <a:lstStyle/>
          <a:p>
            <a:endParaRPr lang="en-IN" dirty="0"/>
          </a:p>
        </p:txBody>
      </p:sp>
      <p:sp>
        <p:nvSpPr>
          <p:cNvPr id="3" name="TextBox 2">
            <a:extLst>
              <a:ext uri="{FF2B5EF4-FFF2-40B4-BE49-F238E27FC236}">
                <a16:creationId xmlns:a16="http://schemas.microsoft.com/office/drawing/2014/main" id="{265CB256-D65A-5556-2E05-A297340CDA11}"/>
              </a:ext>
            </a:extLst>
          </p:cNvPr>
          <p:cNvSpPr txBox="1"/>
          <p:nvPr/>
        </p:nvSpPr>
        <p:spPr>
          <a:xfrm>
            <a:off x="11523406" y="5407742"/>
            <a:ext cx="668594" cy="1450258"/>
          </a:xfrm>
          <a:prstGeom prst="rect">
            <a:avLst/>
          </a:prstGeom>
          <a:solidFill>
            <a:schemeClr val="accent1"/>
          </a:solidFill>
        </p:spPr>
        <p:txBody>
          <a:bodyPr wrap="square" rtlCol="0">
            <a:spAutoFit/>
          </a:bodyPr>
          <a:lstStyle/>
          <a:p>
            <a:endParaRPr lang="en-IN" dirty="0"/>
          </a:p>
        </p:txBody>
      </p:sp>
      <p:sp>
        <p:nvSpPr>
          <p:cNvPr id="4" name="TextBox 3">
            <a:extLst>
              <a:ext uri="{FF2B5EF4-FFF2-40B4-BE49-F238E27FC236}">
                <a16:creationId xmlns:a16="http://schemas.microsoft.com/office/drawing/2014/main" id="{5C6B8406-7873-0148-44C9-C0E83ACAD3BA}"/>
              </a:ext>
            </a:extLst>
          </p:cNvPr>
          <p:cNvSpPr txBox="1"/>
          <p:nvPr/>
        </p:nvSpPr>
        <p:spPr>
          <a:xfrm>
            <a:off x="438539" y="412955"/>
            <a:ext cx="9955763" cy="4401205"/>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Engineering Knowledge</a:t>
            </a:r>
          </a:p>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Data Acquisition and Management:</a:t>
            </a:r>
          </a:p>
          <a:p>
            <a:pPr algn="just"/>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Soil data collection</a:t>
            </a:r>
          </a:p>
          <a:p>
            <a:pPr algn="just"/>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Weather data integration</a:t>
            </a:r>
          </a:p>
          <a:p>
            <a:pPr algn="just"/>
            <a:r>
              <a:rPr lang="en-IN" sz="2400" b="1" dirty="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Image acquisition for disease detection</a:t>
            </a:r>
          </a:p>
          <a:p>
            <a:pPr algn="just"/>
            <a:endParaRPr lang="en-IN"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Machine Learning and Deep Learning Techniques:</a:t>
            </a:r>
          </a:p>
          <a:p>
            <a:pPr algn="just"/>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Crop recommendation: Classification algorithms</a:t>
            </a:r>
          </a:p>
          <a:p>
            <a:pPr algn="just"/>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Fertilizer recommendation</a:t>
            </a:r>
          </a:p>
          <a:p>
            <a:pPr algn="just"/>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Plant disease detection</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9368671-F862-3498-E909-5481973F98A9}"/>
              </a:ext>
            </a:extLst>
          </p:cNvPr>
          <p:cNvSpPr txBox="1"/>
          <p:nvPr/>
        </p:nvSpPr>
        <p:spPr>
          <a:xfrm rot="5400000">
            <a:off x="518651" y="5926393"/>
            <a:ext cx="412955" cy="1450258"/>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43012095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B5E0AB-C3B7-C5C3-938F-9BA563D16B2B}"/>
              </a:ext>
            </a:extLst>
          </p:cNvPr>
          <p:cNvSpPr txBox="1"/>
          <p:nvPr/>
        </p:nvSpPr>
        <p:spPr>
          <a:xfrm>
            <a:off x="0" y="6449961"/>
            <a:ext cx="1199535" cy="408039"/>
          </a:xfrm>
          <a:prstGeom prst="rect">
            <a:avLst/>
          </a:prstGeom>
          <a:solidFill>
            <a:schemeClr val="accent1"/>
          </a:solidFill>
        </p:spPr>
        <p:txBody>
          <a:bodyPr wrap="square" rtlCol="0">
            <a:spAutoFit/>
          </a:bodyPr>
          <a:lstStyle/>
          <a:p>
            <a:endParaRPr lang="en-IN" dirty="0"/>
          </a:p>
        </p:txBody>
      </p:sp>
      <p:sp>
        <p:nvSpPr>
          <p:cNvPr id="10" name="TextBox 9">
            <a:extLst>
              <a:ext uri="{FF2B5EF4-FFF2-40B4-BE49-F238E27FC236}">
                <a16:creationId xmlns:a16="http://schemas.microsoft.com/office/drawing/2014/main" id="{EECAF6D1-4ADE-054D-D97F-472581222464}"/>
              </a:ext>
            </a:extLst>
          </p:cNvPr>
          <p:cNvSpPr txBox="1"/>
          <p:nvPr/>
        </p:nvSpPr>
        <p:spPr>
          <a:xfrm>
            <a:off x="324465" y="4750"/>
            <a:ext cx="6017341" cy="1384995"/>
          </a:xfrm>
          <a:prstGeom prst="rect">
            <a:avLst/>
          </a:prstGeom>
          <a:noFill/>
        </p:spPr>
        <p:txBody>
          <a:bodyPr wrap="square" rtlCol="0">
            <a:spAutoFit/>
          </a:bodyPr>
          <a:lstStyle/>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3200" b="1" dirty="0">
                <a:solidFill>
                  <a:schemeClr val="accent1">
                    <a:lumMod val="75000"/>
                  </a:schemeClr>
                </a:solidFill>
                <a:latin typeface="Times New Roman" panose="02020603050405020304" pitchFamily="18" charset="0"/>
                <a:cs typeface="Times New Roman" panose="02020603050405020304" pitchFamily="18" charset="0"/>
              </a:rPr>
              <a:t>Literature Review</a:t>
            </a:r>
          </a:p>
          <a:p>
            <a:endParaRPr lang="en-US" sz="20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083F214-8BCE-B78E-4567-DDCCB24658B1}"/>
              </a:ext>
            </a:extLst>
          </p:cNvPr>
          <p:cNvGraphicFramePr>
            <a:graphicFrameLocks noGrp="1"/>
          </p:cNvGraphicFramePr>
          <p:nvPr>
            <p:extLst>
              <p:ext uri="{D42A27DB-BD31-4B8C-83A1-F6EECF244321}">
                <p14:modId xmlns:p14="http://schemas.microsoft.com/office/powerpoint/2010/main" val="592686473"/>
              </p:ext>
            </p:extLst>
          </p:nvPr>
        </p:nvGraphicFramePr>
        <p:xfrm>
          <a:off x="324465" y="1509954"/>
          <a:ext cx="11162892" cy="4397005"/>
        </p:xfrm>
        <a:graphic>
          <a:graphicData uri="http://schemas.openxmlformats.org/drawingml/2006/table">
            <a:tbl>
              <a:tblPr firstRow="1" bandRow="1">
                <a:tableStyleId>{5C22544A-7EE6-4342-B048-85BDC9FD1C3A}</a:tableStyleId>
              </a:tblPr>
              <a:tblGrid>
                <a:gridCol w="2553419">
                  <a:extLst>
                    <a:ext uri="{9D8B030D-6E8A-4147-A177-3AD203B41FA5}">
                      <a16:colId xmlns:a16="http://schemas.microsoft.com/office/drawing/2014/main" val="1269136731"/>
                    </a:ext>
                  </a:extLst>
                </a:gridCol>
                <a:gridCol w="2871509">
                  <a:extLst>
                    <a:ext uri="{9D8B030D-6E8A-4147-A177-3AD203B41FA5}">
                      <a16:colId xmlns:a16="http://schemas.microsoft.com/office/drawing/2014/main" val="967674250"/>
                    </a:ext>
                  </a:extLst>
                </a:gridCol>
                <a:gridCol w="3036754">
                  <a:extLst>
                    <a:ext uri="{9D8B030D-6E8A-4147-A177-3AD203B41FA5}">
                      <a16:colId xmlns:a16="http://schemas.microsoft.com/office/drawing/2014/main" val="1262235501"/>
                    </a:ext>
                  </a:extLst>
                </a:gridCol>
                <a:gridCol w="2701210">
                  <a:extLst>
                    <a:ext uri="{9D8B030D-6E8A-4147-A177-3AD203B41FA5}">
                      <a16:colId xmlns:a16="http://schemas.microsoft.com/office/drawing/2014/main" val="3382035512"/>
                    </a:ext>
                  </a:extLst>
                </a:gridCol>
              </a:tblGrid>
              <a:tr h="1182857">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34220974"/>
                  </a:ext>
                </a:extLst>
              </a:tr>
              <a:tr h="1476788">
                <a:tc>
                  <a:txBody>
                    <a:bodyPr/>
                    <a:lstStyle/>
                    <a:p>
                      <a:endParaRPr lang="en-IN"/>
                    </a:p>
                  </a:txBody>
                  <a:tcPr/>
                </a:tc>
                <a:tc>
                  <a: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Prashant </a:t>
                      </a:r>
                      <a:r>
                        <a:rPr lang="en-US" sz="1800" dirty="0" err="1">
                          <a:latin typeface="Times New Roman" panose="02020603050405020304" pitchFamily="18" charset="0"/>
                          <a:cs typeface="Times New Roman" panose="02020603050405020304" pitchFamily="18" charset="0"/>
                        </a:rPr>
                        <a:t>kumar</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Keshav bhagat</a:t>
                      </a: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Kusam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lata</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Sushant </a:t>
                      </a:r>
                      <a:r>
                        <a:rPr lang="en-US" sz="1800" dirty="0" err="1">
                          <a:latin typeface="Times New Roman" panose="02020603050405020304" pitchFamily="18" charset="0"/>
                          <a:cs typeface="Times New Roman" panose="02020603050405020304" pitchFamily="18" charset="0"/>
                        </a:rPr>
                        <a:t>jhingram</a:t>
                      </a:r>
                      <a:endParaRPr lang="en-IN" dirty="0"/>
                    </a:p>
                  </a:txBody>
                  <a:tcPr/>
                </a:tc>
                <a:tc>
                  <a:txBody>
                    <a:bodyPr/>
                    <a:lstStyle/>
                    <a:p>
                      <a:r>
                        <a:rPr lang="en-US" sz="1800" dirty="0">
                          <a:latin typeface="Times New Roman" panose="02020603050405020304" pitchFamily="18" charset="0"/>
                          <a:cs typeface="Times New Roman" panose="02020603050405020304" pitchFamily="18" charset="0"/>
                        </a:rPr>
                        <a:t>International Conference on Disruptive Technologies (ICDT) 2023</a:t>
                      </a:r>
                      <a:endParaRPr lang="en-IN" dirty="0"/>
                    </a:p>
                  </a:txBody>
                  <a:tcPr/>
                </a:tc>
                <a:tc>
                  <a:txBody>
                    <a:bodyPr/>
                    <a:lstStyle/>
                    <a:p>
                      <a:r>
                        <a:rPr lang="en-US" dirty="0">
                          <a:latin typeface="Times New Roman" panose="02020603050405020304" pitchFamily="18" charset="0"/>
                          <a:cs typeface="Times New Roman" panose="02020603050405020304" pitchFamily="18" charset="0"/>
                        </a:rPr>
                        <a:t>Naive bayes, Decision tree, Random forest, KNN, Support Vector Machine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0529294"/>
                  </a:ext>
                </a:extLst>
              </a:tr>
              <a:tr h="1182857">
                <a:tc>
                  <a:txBody>
                    <a:bodyPr/>
                    <a:lstStyle/>
                    <a:p>
                      <a:endParaRPr lang="en-US" sz="1800" dirty="0">
                        <a:latin typeface="Times New Roman" panose="02020603050405020304" pitchFamily="18" charset="0"/>
                        <a:cs typeface="Times New Roman" panose="02020603050405020304" pitchFamily="18" charset="0"/>
                      </a:endParaRPr>
                    </a:p>
                    <a:p>
                      <a:pPr marL="265113" indent="0" algn="l"/>
                      <a:r>
                        <a:rPr lang="en-US" sz="1800" dirty="0">
                          <a:latin typeface="Times New Roman" panose="02020603050405020304" pitchFamily="18" charset="0"/>
                          <a:cs typeface="Times New Roman" panose="02020603050405020304" pitchFamily="18" charset="0"/>
                        </a:rPr>
                        <a:t>Plant Disease Detection </a:t>
                      </a:r>
                    </a:p>
                    <a:p>
                      <a:pPr marL="265113" indent="0"/>
                      <a:r>
                        <a:rPr lang="en-US" sz="1800" dirty="0">
                          <a:latin typeface="Times New Roman" panose="02020603050405020304" pitchFamily="18" charset="0"/>
                          <a:cs typeface="Times New Roman" panose="02020603050405020304" pitchFamily="18" charset="0"/>
                        </a:rPr>
                        <a:t>Using Deep Learning</a:t>
                      </a:r>
                      <a:endParaRPr lang="en-IN" dirty="0"/>
                    </a:p>
                  </a:txBody>
                  <a:tcPr/>
                </a:tc>
                <a:tc>
                  <a:txBody>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Murk Chohan</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Adil Khan</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Rozina Chohan</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Saif Hassan </a:t>
                      </a:r>
                      <a:r>
                        <a:rPr lang="en-US" sz="1800" dirty="0" err="1">
                          <a:latin typeface="Times New Roman" panose="02020603050405020304" pitchFamily="18" charset="0"/>
                          <a:cs typeface="Times New Roman" panose="02020603050405020304" pitchFamily="18" charset="0"/>
                        </a:rPr>
                        <a:t>Katpar</a:t>
                      </a:r>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Muhammad Saleem Mahar</a:t>
                      </a:r>
                      <a:endParaRPr lang="en-IN" dirty="0"/>
                    </a:p>
                  </a:txBody>
                  <a:tcPr/>
                </a:tc>
                <a:tc>
                  <a:txBody>
                    <a:bodyPr/>
                    <a:lstStyle/>
                    <a:p>
                      <a:pPr algn="l"/>
                      <a:r>
                        <a:rPr lang="en-US" sz="1800" dirty="0">
                          <a:latin typeface="Times New Roman" panose="02020603050405020304" pitchFamily="18" charset="0"/>
                          <a:cs typeface="Times New Roman" panose="02020603050405020304" pitchFamily="18" charset="0"/>
                        </a:rPr>
                        <a:t>2020 International Journal of Recent Technology and Engineering (IJRTE) 2020</a:t>
                      </a:r>
                      <a:endParaRPr lang="en-IN" dirty="0"/>
                    </a:p>
                  </a:txBody>
                  <a:tcPr/>
                </a:tc>
                <a:tc>
                  <a:txBody>
                    <a:bodyPr/>
                    <a:lstStyle/>
                    <a:p>
                      <a:r>
                        <a:rPr lang="en-US" dirty="0">
                          <a:latin typeface="Times New Roman" panose="02020603050405020304" pitchFamily="18" charset="0"/>
                          <a:cs typeface="Times New Roman" panose="02020603050405020304" pitchFamily="18" charset="0"/>
                        </a:rPr>
                        <a:t>Convolutional Neural Networks (CNN)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5877408"/>
                  </a:ext>
                </a:extLst>
              </a:tr>
            </a:tbl>
          </a:graphicData>
        </a:graphic>
      </p:graphicFrame>
      <p:sp>
        <p:nvSpPr>
          <p:cNvPr id="5" name="TextBox 4">
            <a:extLst>
              <a:ext uri="{FF2B5EF4-FFF2-40B4-BE49-F238E27FC236}">
                <a16:creationId xmlns:a16="http://schemas.microsoft.com/office/drawing/2014/main" id="{518A4017-11AC-D9B5-6EBE-76977D396CAC}"/>
              </a:ext>
            </a:extLst>
          </p:cNvPr>
          <p:cNvSpPr txBox="1"/>
          <p:nvPr/>
        </p:nvSpPr>
        <p:spPr>
          <a:xfrm>
            <a:off x="1150373" y="1825354"/>
            <a:ext cx="1838632"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Title</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02DA68-C283-9CC1-C695-612473AC980C}"/>
              </a:ext>
            </a:extLst>
          </p:cNvPr>
          <p:cNvSpPr txBox="1"/>
          <p:nvPr/>
        </p:nvSpPr>
        <p:spPr>
          <a:xfrm>
            <a:off x="5837093" y="1625299"/>
            <a:ext cx="2874288" cy="954107"/>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Journal Name  Publication Year </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E14E593-0D63-5D77-E77A-452D05FB0325}"/>
              </a:ext>
            </a:extLst>
          </p:cNvPr>
          <p:cNvSpPr txBox="1"/>
          <p:nvPr/>
        </p:nvSpPr>
        <p:spPr>
          <a:xfrm>
            <a:off x="9098118" y="1825355"/>
            <a:ext cx="2389239"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Algorithms</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0F84716-9FE4-3B58-702A-159350C7EF5F}"/>
              </a:ext>
            </a:extLst>
          </p:cNvPr>
          <p:cNvSpPr txBox="1"/>
          <p:nvPr/>
        </p:nvSpPr>
        <p:spPr>
          <a:xfrm>
            <a:off x="3454404" y="1825355"/>
            <a:ext cx="1917290"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Author</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D09D488-DA0D-372E-743D-40B9F6B1C431}"/>
              </a:ext>
            </a:extLst>
          </p:cNvPr>
          <p:cNvSpPr txBox="1"/>
          <p:nvPr/>
        </p:nvSpPr>
        <p:spPr>
          <a:xfrm>
            <a:off x="599767" y="2919743"/>
            <a:ext cx="2389238" cy="923330"/>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Crop Recommendation using Machine Learning   Algorithms</a:t>
            </a:r>
            <a:endParaRPr lang="en-IN" dirty="0"/>
          </a:p>
        </p:txBody>
      </p:sp>
    </p:spTree>
    <p:extLst>
      <p:ext uri="{BB962C8B-B14F-4D97-AF65-F5344CB8AC3E}">
        <p14:creationId xmlns:p14="http://schemas.microsoft.com/office/powerpoint/2010/main" val="114543416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EC0BB-3A3B-B53B-2F9A-544B6ACFD521}"/>
              </a:ext>
            </a:extLst>
          </p:cNvPr>
          <p:cNvSpPr txBox="1"/>
          <p:nvPr/>
        </p:nvSpPr>
        <p:spPr>
          <a:xfrm>
            <a:off x="531762" y="0"/>
            <a:ext cx="9713451" cy="7632859"/>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Hardware Requirements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Operating System</a:t>
            </a:r>
            <a:r>
              <a:rPr lang="en-US" sz="2000" dirty="0">
                <a:latin typeface="Times New Roman" panose="02020603050405020304" pitchFamily="18" charset="0"/>
                <a:cs typeface="Times New Roman" panose="02020603050405020304" pitchFamily="18" charset="0"/>
              </a:rPr>
              <a:t>-Windows Family</a:t>
            </a:r>
          </a:p>
          <a:p>
            <a:r>
              <a:rPr lang="en-US" sz="2000" b="1" dirty="0">
                <a:latin typeface="Times New Roman" panose="02020603050405020304" pitchFamily="18" charset="0"/>
                <a:cs typeface="Times New Roman" panose="02020603050405020304" pitchFamily="18" charset="0"/>
              </a:rPr>
              <a:t>Processor</a:t>
            </a:r>
            <a:r>
              <a:rPr lang="en-US" sz="2000" dirty="0">
                <a:latin typeface="Times New Roman" panose="02020603050405020304" pitchFamily="18" charset="0"/>
                <a:cs typeface="Times New Roman" panose="02020603050405020304" pitchFamily="18" charset="0"/>
              </a:rPr>
              <a:t>-Intel Core i3</a:t>
            </a:r>
          </a:p>
          <a:p>
            <a:r>
              <a:rPr lang="en-US" sz="2000" b="1" dirty="0">
                <a:latin typeface="Times New Roman" panose="02020603050405020304" pitchFamily="18" charset="0"/>
                <a:cs typeface="Times New Roman" panose="02020603050405020304" pitchFamily="18" charset="0"/>
              </a:rPr>
              <a:t>Storage</a:t>
            </a:r>
            <a:r>
              <a:rPr lang="en-US" sz="2000" dirty="0">
                <a:latin typeface="Times New Roman" panose="02020603050405020304" pitchFamily="18" charset="0"/>
                <a:cs typeface="Times New Roman" panose="02020603050405020304" pitchFamily="18" charset="0"/>
              </a:rPr>
              <a:t>:256 GB</a:t>
            </a:r>
          </a:p>
          <a:p>
            <a:r>
              <a:rPr lang="en-US" sz="2000" b="1" dirty="0">
                <a:latin typeface="Times New Roman" panose="02020603050405020304" pitchFamily="18" charset="0"/>
                <a:cs typeface="Times New Roman" panose="02020603050405020304" pitchFamily="18" charset="0"/>
              </a:rPr>
              <a:t>RAM</a:t>
            </a:r>
            <a:r>
              <a:rPr lang="en-US" sz="2000" dirty="0">
                <a:latin typeface="Times New Roman" panose="02020603050405020304" pitchFamily="18" charset="0"/>
                <a:cs typeface="Times New Roman" panose="02020603050405020304" pitchFamily="18" charset="0"/>
              </a:rPr>
              <a:t>:8 GB</a:t>
            </a:r>
          </a:p>
          <a:p>
            <a:r>
              <a:rPr lang="en-US" sz="2000" b="1" dirty="0">
                <a:latin typeface="Times New Roman" panose="02020603050405020304" pitchFamily="18" charset="0"/>
                <a:cs typeface="Times New Roman" panose="02020603050405020304" pitchFamily="18" charset="0"/>
              </a:rPr>
              <a:t>Internet Connection</a:t>
            </a:r>
            <a:r>
              <a:rPr lang="en-US" sz="2000" dirty="0">
                <a:latin typeface="Times New Roman" panose="02020603050405020304" pitchFamily="18" charset="0"/>
                <a:cs typeface="Times New Roman" panose="02020603050405020304" pitchFamily="18" charset="0"/>
              </a:rPr>
              <a:t>-10-25 Mbps</a:t>
            </a:r>
          </a:p>
          <a:p>
            <a:endParaRPr lang="en-US" sz="2000" dirty="0">
              <a:latin typeface="Times New Roman" panose="02020603050405020304" pitchFamily="18" charset="0"/>
              <a:cs typeface="Times New Roman" panose="02020603050405020304" pitchFamily="18" charset="0"/>
            </a:endParaRPr>
          </a:p>
          <a:p>
            <a:r>
              <a:rPr lang="en-US" sz="3200" b="1" dirty="0">
                <a:solidFill>
                  <a:schemeClr val="accent1">
                    <a:lumMod val="75000"/>
                  </a:schemeClr>
                </a:solidFill>
                <a:latin typeface="Times New Roman" panose="02020603050405020304" pitchFamily="18" charset="0"/>
                <a:cs typeface="Times New Roman" panose="02020603050405020304" pitchFamily="18" charset="0"/>
              </a:rPr>
              <a:t>Software Requirements</a:t>
            </a:r>
          </a:p>
          <a:p>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Programming Languages: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Python</a:t>
            </a:r>
          </a:p>
          <a:p>
            <a:r>
              <a:rPr lang="en-US" sz="2000" b="1" dirty="0">
                <a:latin typeface="Times New Roman" panose="02020603050405020304" pitchFamily="18" charset="0"/>
                <a:cs typeface="Times New Roman" panose="02020603050405020304" pitchFamily="18" charset="0"/>
              </a:rPr>
              <a:t>Packages: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Pandas: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This library is used for data manipulation and analysis.</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Numpy</a:t>
            </a:r>
            <a:r>
              <a:rPr lang="en-US" sz="2000" dirty="0">
                <a:latin typeface="Times New Roman" panose="02020603050405020304" pitchFamily="18"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Required for numerical computing. </a:t>
            </a:r>
            <a:endParaRPr lang="en-US" sz="2000" dirty="0">
              <a:latin typeface="Times New Roman" panose="02020603050405020304" pitchFamily="18" charset="0"/>
              <a:cs typeface="Times New Roman" panose="02020603050405020304" pitchFamily="18" charset="0"/>
            </a:endParaRPr>
          </a:p>
          <a:p>
            <a:pPr marL="342900" indent="-342900" algn="just">
              <a:lnSpc>
                <a:spcPct val="120000"/>
              </a:lnSpc>
              <a:spcBef>
                <a:spcPts val="0"/>
              </a:spcBef>
              <a:spcAft>
                <a:spcPts val="0"/>
              </a:spcAft>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Scikit-learn: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This library provides various tools for  machine  learning tasks.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Matplotlib: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Used for data visualization.</a:t>
            </a:r>
            <a:endParaRPr lang="en-US" sz="2000"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WorkSpace</a:t>
            </a:r>
            <a:r>
              <a:rPr lang="en-US" sz="2000" b="1"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Notebook</a:t>
            </a:r>
          </a:p>
          <a:p>
            <a:endParaRPr lang="en-US" sz="2000" dirty="0">
              <a:latin typeface="Times New Roman" panose="02020603050405020304" pitchFamily="18" charset="0"/>
              <a:cs typeface="Times New Roman" panose="02020603050405020304" pitchFamily="18" charset="0"/>
            </a:endParaRPr>
          </a:p>
          <a:p>
            <a:endParaRPr lang="en-IN" sz="3200" b="1" dirty="0">
              <a:solidFill>
                <a:schemeClr val="accent1"/>
              </a:solidFill>
              <a:latin typeface="Times New Roman" panose="02020603050405020304" pitchFamily="18" charset="0"/>
              <a:cs typeface="Times New Roman" panose="02020603050405020304" pitchFamily="18" charset="0"/>
            </a:endParaRPr>
          </a:p>
          <a:p>
            <a:endParaRPr lang="en-IN" dirty="0"/>
          </a:p>
        </p:txBody>
      </p:sp>
      <p:sp>
        <p:nvSpPr>
          <p:cNvPr id="3" name="Google Shape;2190;p125">
            <a:extLst>
              <a:ext uri="{FF2B5EF4-FFF2-40B4-BE49-F238E27FC236}">
                <a16:creationId xmlns:a16="http://schemas.microsoft.com/office/drawing/2014/main" id="{DBB7EDA1-D941-25E2-CD86-80E21D43BF40}"/>
              </a:ext>
            </a:extLst>
          </p:cNvPr>
          <p:cNvSpPr/>
          <p:nvPr/>
        </p:nvSpPr>
        <p:spPr>
          <a:xfrm>
            <a:off x="8031464" y="647145"/>
            <a:ext cx="3158874" cy="2518844"/>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E9E4C94-D0A1-C501-D408-05071832A805}"/>
              </a:ext>
            </a:extLst>
          </p:cNvPr>
          <p:cNvPicPr>
            <a:picLocks noChangeAspect="1"/>
          </p:cNvPicPr>
          <p:nvPr/>
        </p:nvPicPr>
        <p:blipFill>
          <a:blip r:embed="rId2"/>
          <a:stretch>
            <a:fillRect/>
          </a:stretch>
        </p:blipFill>
        <p:spPr>
          <a:xfrm>
            <a:off x="8164349" y="768391"/>
            <a:ext cx="2893103" cy="1641423"/>
          </a:xfrm>
          <a:prstGeom prst="rect">
            <a:avLst/>
          </a:prstGeom>
        </p:spPr>
      </p:pic>
      <p:pic>
        <p:nvPicPr>
          <p:cNvPr id="5" name="Picture 4">
            <a:extLst>
              <a:ext uri="{FF2B5EF4-FFF2-40B4-BE49-F238E27FC236}">
                <a16:creationId xmlns:a16="http://schemas.microsoft.com/office/drawing/2014/main" id="{C490144E-E96D-8519-9020-EC31FA7A364F}"/>
              </a:ext>
            </a:extLst>
          </p:cNvPr>
          <p:cNvPicPr>
            <a:picLocks noChangeAspect="1"/>
          </p:cNvPicPr>
          <p:nvPr/>
        </p:nvPicPr>
        <p:blipFill>
          <a:blip r:embed="rId2"/>
          <a:stretch>
            <a:fillRect/>
          </a:stretch>
        </p:blipFill>
        <p:spPr>
          <a:xfrm>
            <a:off x="7613329" y="1815966"/>
            <a:ext cx="1102038" cy="1484963"/>
          </a:xfrm>
          <a:prstGeom prst="rect">
            <a:avLst/>
          </a:prstGeom>
        </p:spPr>
      </p:pic>
      <p:sp>
        <p:nvSpPr>
          <p:cNvPr id="6" name="Google Shape;2192;p125">
            <a:extLst>
              <a:ext uri="{FF2B5EF4-FFF2-40B4-BE49-F238E27FC236}">
                <a16:creationId xmlns:a16="http://schemas.microsoft.com/office/drawing/2014/main" id="{F2358FA0-D489-FFE6-FBC7-880AF17EB032}"/>
              </a:ext>
            </a:extLst>
          </p:cNvPr>
          <p:cNvSpPr/>
          <p:nvPr/>
        </p:nvSpPr>
        <p:spPr>
          <a:xfrm>
            <a:off x="7497205" y="1659506"/>
            <a:ext cx="1334287" cy="1743108"/>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24EED94D-ECF0-538B-A7DE-98DBA1570818}"/>
              </a:ext>
            </a:extLst>
          </p:cNvPr>
          <p:cNvSpPr txBox="1"/>
          <p:nvPr/>
        </p:nvSpPr>
        <p:spPr>
          <a:xfrm>
            <a:off x="10791982" y="6125497"/>
            <a:ext cx="1400018" cy="732503"/>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234568553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and a child in a greenhouse&#10;&#10;Description automatically generated with low confidence">
            <a:extLst>
              <a:ext uri="{FF2B5EF4-FFF2-40B4-BE49-F238E27FC236}">
                <a16:creationId xmlns:a16="http://schemas.microsoft.com/office/drawing/2014/main" id="{1CACEE3B-5435-3382-CC9C-9610A90BE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84" y="0"/>
            <a:ext cx="4574286" cy="6858000"/>
          </a:xfrm>
          <a:prstGeom prst="rect">
            <a:avLst/>
          </a:prstGeom>
        </p:spPr>
      </p:pic>
      <p:sp>
        <p:nvSpPr>
          <p:cNvPr id="2" name="TextBox 1">
            <a:extLst>
              <a:ext uri="{FF2B5EF4-FFF2-40B4-BE49-F238E27FC236}">
                <a16:creationId xmlns:a16="http://schemas.microsoft.com/office/drawing/2014/main" id="{2080DF82-1EB8-1634-F7CD-C6D4617BEBE8}"/>
              </a:ext>
            </a:extLst>
          </p:cNvPr>
          <p:cNvSpPr txBox="1"/>
          <p:nvPr/>
        </p:nvSpPr>
        <p:spPr>
          <a:xfrm>
            <a:off x="570271" y="481781"/>
            <a:ext cx="3283974" cy="584775"/>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Team Work</a:t>
            </a:r>
            <a:endParaRPr lang="en-IN" sz="32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A87E959-3342-C48B-4479-E748B60A4944}"/>
              </a:ext>
            </a:extLst>
          </p:cNvPr>
          <p:cNvSpPr txBox="1"/>
          <p:nvPr/>
        </p:nvSpPr>
        <p:spPr>
          <a:xfrm>
            <a:off x="653844" y="1295613"/>
            <a:ext cx="5329084" cy="4708981"/>
          </a:xfrm>
          <a:prstGeom prst="rect">
            <a:avLst/>
          </a:prstGeom>
          <a:noFill/>
        </p:spPr>
        <p:txBody>
          <a:bodyPr wrap="square" rtlCol="0">
            <a:spAutoFit/>
          </a:bodyPr>
          <a:lstStyle/>
          <a:p>
            <a:br>
              <a:rPr lang="en" sz="2000" b="1" dirty="0">
                <a:latin typeface="Times New Roman" panose="02020603050405020304" pitchFamily="18" charset="0"/>
                <a:cs typeface="Times New Roman" panose="02020603050405020304" pitchFamily="18" charset="0"/>
              </a:rPr>
            </a:br>
            <a:r>
              <a:rPr lang="en" sz="2000" b="1" dirty="0">
                <a:latin typeface="Times New Roman" panose="02020603050405020304" pitchFamily="18" charset="0"/>
                <a:cs typeface="Times New Roman" panose="02020603050405020304" pitchFamily="18" charset="0"/>
              </a:rPr>
              <a:t>B.Ajay Kumar - Y20ACS414</a:t>
            </a:r>
          </a:p>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Data Collection and Preprocessing</a:t>
            </a:r>
          </a:p>
          <a:p>
            <a:r>
              <a:rPr lang="en" sz="2000" b="1" dirty="0">
                <a:latin typeface="Times New Roman" panose="02020603050405020304" pitchFamily="18" charset="0"/>
                <a:cs typeface="Times New Roman" panose="02020603050405020304" pitchFamily="18" charset="0"/>
              </a:rPr>
              <a:t> </a:t>
            </a:r>
            <a:br>
              <a:rPr lang="en" sz="2000" b="1" dirty="0">
                <a:latin typeface="Times New Roman" panose="02020603050405020304" pitchFamily="18" charset="0"/>
                <a:cs typeface="Times New Roman" panose="02020603050405020304" pitchFamily="18" charset="0"/>
              </a:rPr>
            </a:br>
            <a:r>
              <a:rPr lang="en" sz="2000" b="1" dirty="0">
                <a:latin typeface="Times New Roman" panose="02020603050405020304" pitchFamily="18" charset="0"/>
                <a:cs typeface="Times New Roman" panose="02020603050405020304" pitchFamily="18" charset="0"/>
              </a:rPr>
              <a:t>B.Bhavana Sai – Y20ACS419</a:t>
            </a:r>
          </a:p>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Data Analysis</a:t>
            </a:r>
            <a:endParaRPr lang="en" sz="2000" b="1" dirty="0">
              <a:latin typeface="Times New Roman" panose="02020603050405020304" pitchFamily="18" charset="0"/>
              <a:cs typeface="Times New Roman" panose="02020603050405020304" pitchFamily="18" charset="0"/>
            </a:endParaRPr>
          </a:p>
          <a:p>
            <a:endParaRPr lang="en" sz="2000" b="1" dirty="0">
              <a:latin typeface="Times New Roman" panose="02020603050405020304" pitchFamily="18" charset="0"/>
              <a:cs typeface="Times New Roman" panose="02020603050405020304" pitchFamily="18" charset="0"/>
            </a:endParaRPr>
          </a:p>
          <a:p>
            <a:r>
              <a:rPr lang="en" sz="2000" b="1" dirty="0">
                <a:latin typeface="Times New Roman" panose="02020603050405020304" pitchFamily="18" charset="0"/>
                <a:cs typeface="Times New Roman" panose="02020603050405020304" pitchFamily="18" charset="0"/>
              </a:rPr>
              <a:t>A.Santhosh Kumar – Y20ACS403</a:t>
            </a:r>
          </a:p>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Model Construction and Fitting</a:t>
            </a:r>
            <a:endParaRPr lang="en" sz="2000" b="1" dirty="0">
              <a:latin typeface="Times New Roman" panose="02020603050405020304" pitchFamily="18" charset="0"/>
              <a:cs typeface="Times New Roman" panose="02020603050405020304" pitchFamily="18" charset="0"/>
            </a:endParaRPr>
          </a:p>
          <a:p>
            <a:r>
              <a:rPr lang="en" sz="2000" b="1" dirty="0">
                <a:latin typeface="Times New Roman" panose="02020603050405020304" pitchFamily="18" charset="0"/>
                <a:cs typeface="Times New Roman" panose="02020603050405020304" pitchFamily="18" charset="0"/>
              </a:rPr>
              <a:t> </a:t>
            </a:r>
            <a:br>
              <a:rPr lang="en" sz="2000" b="1" dirty="0">
                <a:latin typeface="Times New Roman" panose="02020603050405020304" pitchFamily="18" charset="0"/>
                <a:cs typeface="Times New Roman" panose="02020603050405020304" pitchFamily="18" charset="0"/>
              </a:rPr>
            </a:br>
            <a:r>
              <a:rPr lang="en" sz="2000" b="1" dirty="0">
                <a:latin typeface="Times New Roman" panose="02020603050405020304" pitchFamily="18" charset="0"/>
                <a:cs typeface="Times New Roman" panose="02020603050405020304" pitchFamily="18" charset="0"/>
              </a:rPr>
              <a:t>G.Harshitha – Y20ACS445</a:t>
            </a:r>
          </a:p>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Evaluation, Validation, and Comparison</a:t>
            </a:r>
            <a:endParaRPr lang="en" sz="2000" b="1" dirty="0">
              <a:latin typeface="Times New Roman" panose="02020603050405020304" pitchFamily="18" charset="0"/>
              <a:cs typeface="Times New Roman" panose="02020603050405020304" pitchFamily="18" charset="0"/>
            </a:endParaRPr>
          </a:p>
          <a:p>
            <a:r>
              <a:rPr lang="en" sz="2000" b="1" dirty="0">
                <a:latin typeface="Times New Roman" panose="02020603050405020304" pitchFamily="18" charset="0"/>
                <a:cs typeface="Times New Roman" panose="02020603050405020304" pitchFamily="18" charset="0"/>
              </a:rPr>
              <a:t> </a:t>
            </a:r>
            <a:br>
              <a:rPr lang="en" sz="2000" b="1" dirty="0">
                <a:latin typeface="Times New Roman" panose="02020603050405020304" pitchFamily="18" charset="0"/>
                <a:cs typeface="Times New Roman" panose="02020603050405020304" pitchFamily="18" charset="0"/>
              </a:rPr>
            </a:br>
            <a:endParaRPr lang="en"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8245F89-8128-BC53-2E00-B8577510EE41}"/>
              </a:ext>
            </a:extLst>
          </p:cNvPr>
          <p:cNvSpPr txBox="1"/>
          <p:nvPr/>
        </p:nvSpPr>
        <p:spPr>
          <a:xfrm>
            <a:off x="0" y="6233652"/>
            <a:ext cx="1189703" cy="624348"/>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94388004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61BCC-633C-6E82-4E4B-51A15AB9E1E5}"/>
              </a:ext>
            </a:extLst>
          </p:cNvPr>
          <p:cNvPicPr>
            <a:picLocks noChangeAspect="1"/>
          </p:cNvPicPr>
          <p:nvPr/>
        </p:nvPicPr>
        <p:blipFill>
          <a:blip r:embed="rId2"/>
          <a:stretch>
            <a:fillRect/>
          </a:stretch>
        </p:blipFill>
        <p:spPr>
          <a:xfrm>
            <a:off x="0" y="0"/>
            <a:ext cx="12192000" cy="6858000"/>
          </a:xfrm>
          <a:prstGeom prst="rect">
            <a:avLst/>
          </a:prstGeom>
        </p:spPr>
      </p:pic>
      <p:sp>
        <p:nvSpPr>
          <p:cNvPr id="6" name="Google Shape;742;p83">
            <a:extLst>
              <a:ext uri="{FF2B5EF4-FFF2-40B4-BE49-F238E27FC236}">
                <a16:creationId xmlns:a16="http://schemas.microsoft.com/office/drawing/2014/main" id="{B017A40B-E9C8-4B32-26C8-42D9C60197F6}"/>
              </a:ext>
            </a:extLst>
          </p:cNvPr>
          <p:cNvSpPr/>
          <p:nvPr/>
        </p:nvSpPr>
        <p:spPr>
          <a:xfrm>
            <a:off x="0" y="2612573"/>
            <a:ext cx="8658808" cy="2864498"/>
          </a:xfrm>
          <a:prstGeom prst="rect">
            <a:avLst/>
          </a:prstGeom>
          <a:solidFill>
            <a:schemeClr val="accent1">
              <a:lumMod val="50000"/>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B3E8DCC0-FFF5-8C6D-63B2-C49CF3EE0041}"/>
              </a:ext>
            </a:extLst>
          </p:cNvPr>
          <p:cNvSpPr txBox="1"/>
          <p:nvPr/>
        </p:nvSpPr>
        <p:spPr>
          <a:xfrm>
            <a:off x="4040155" y="3429000"/>
            <a:ext cx="3470988"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Thank You</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18" name="Google Shape;495;p71">
            <a:extLst>
              <a:ext uri="{FF2B5EF4-FFF2-40B4-BE49-F238E27FC236}">
                <a16:creationId xmlns:a16="http://schemas.microsoft.com/office/drawing/2014/main" id="{30BFC024-97E3-7930-D6CA-BBCA9C0EC935}"/>
              </a:ext>
            </a:extLst>
          </p:cNvPr>
          <p:cNvSpPr/>
          <p:nvPr/>
        </p:nvSpPr>
        <p:spPr>
          <a:xfrm rot="10800000">
            <a:off x="11355353" y="0"/>
            <a:ext cx="836645" cy="1175657"/>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95;p71">
            <a:extLst>
              <a:ext uri="{FF2B5EF4-FFF2-40B4-BE49-F238E27FC236}">
                <a16:creationId xmlns:a16="http://schemas.microsoft.com/office/drawing/2014/main" id="{B89FEDF6-6B9E-F406-EC40-35C98A01E7C6}"/>
              </a:ext>
            </a:extLst>
          </p:cNvPr>
          <p:cNvSpPr/>
          <p:nvPr/>
        </p:nvSpPr>
        <p:spPr>
          <a:xfrm rot="10800000">
            <a:off x="7651102" y="4683966"/>
            <a:ext cx="3181739" cy="2174034"/>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393565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97589-B232-7680-D05B-29031A8FB33B}"/>
              </a:ext>
            </a:extLst>
          </p:cNvPr>
          <p:cNvSpPr txBox="1"/>
          <p:nvPr/>
        </p:nvSpPr>
        <p:spPr>
          <a:xfrm>
            <a:off x="560439" y="727587"/>
            <a:ext cx="10668000" cy="3262432"/>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Abstract:</a:t>
            </a:r>
          </a:p>
          <a:p>
            <a:endParaRPr lang="en-US" sz="1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Precision agriculture is advancing rapidly, integrating machine learning and deep learning techniques to create a comprehensive system for crop recommendation, fertilizer suggestion, and plant disease detection. This system aims to optimize crop selection, recommend suitable fertilizers, and identify potential crop diseases by leveraging data on crop attributes, soil characteristics, and environmental factors such as soil type, climate, rainfall, humidity, and temperature, as well as parameters like nitrogen, phosphorus, and potassium content in the soil. The ultimate goal is to enhance agricultural productivity and minimize crop losses through tailored solutions.</a:t>
            </a:r>
          </a:p>
          <a:p>
            <a:endParaRPr lang="en-IN" dirty="0"/>
          </a:p>
        </p:txBody>
      </p:sp>
      <p:sp>
        <p:nvSpPr>
          <p:cNvPr id="6" name="TextBox 5">
            <a:extLst>
              <a:ext uri="{FF2B5EF4-FFF2-40B4-BE49-F238E27FC236}">
                <a16:creationId xmlns:a16="http://schemas.microsoft.com/office/drawing/2014/main" id="{4D8441EF-F22E-62B4-F315-E460A759745A}"/>
              </a:ext>
            </a:extLst>
          </p:cNvPr>
          <p:cNvSpPr txBox="1"/>
          <p:nvPr/>
        </p:nvSpPr>
        <p:spPr>
          <a:xfrm>
            <a:off x="-1" y="5073445"/>
            <a:ext cx="560439" cy="1784555"/>
          </a:xfrm>
          <a:prstGeom prst="rect">
            <a:avLst/>
          </a:prstGeom>
          <a:solidFill>
            <a:schemeClr val="accent1"/>
          </a:solidFill>
        </p:spPr>
        <p:txBody>
          <a:bodyPr wrap="square" rtlCol="0">
            <a:spAutoFit/>
          </a:bodyPr>
          <a:lstStyle/>
          <a:p>
            <a:endParaRPr lang="en-IN" dirty="0"/>
          </a:p>
        </p:txBody>
      </p:sp>
      <p:sp>
        <p:nvSpPr>
          <p:cNvPr id="7" name="TextBox 6">
            <a:extLst>
              <a:ext uri="{FF2B5EF4-FFF2-40B4-BE49-F238E27FC236}">
                <a16:creationId xmlns:a16="http://schemas.microsoft.com/office/drawing/2014/main" id="{B92933C8-6590-989C-E434-BA66812912AD}"/>
              </a:ext>
            </a:extLst>
          </p:cNvPr>
          <p:cNvSpPr txBox="1"/>
          <p:nvPr/>
        </p:nvSpPr>
        <p:spPr>
          <a:xfrm>
            <a:off x="10196052" y="0"/>
            <a:ext cx="1995948" cy="471948"/>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3911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35F68-5BF3-4871-E1F6-BE4FF26BDA2B}"/>
              </a:ext>
            </a:extLst>
          </p:cNvPr>
          <p:cNvSpPr/>
          <p:nvPr/>
        </p:nvSpPr>
        <p:spPr>
          <a:xfrm>
            <a:off x="0" y="0"/>
            <a:ext cx="3683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picture containing vegetable, plant, lettuce, greenhouse&#10;&#10;Description automatically generated">
            <a:extLst>
              <a:ext uri="{FF2B5EF4-FFF2-40B4-BE49-F238E27FC236}">
                <a16:creationId xmlns:a16="http://schemas.microsoft.com/office/drawing/2014/main" id="{03A3A25F-7320-21B9-E7A3-1BFCA8713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5" y="790813"/>
            <a:ext cx="4114800" cy="54864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2C5B2D26-2046-C1FF-A610-BB3C227671D8}"/>
              </a:ext>
            </a:extLst>
          </p:cNvPr>
          <p:cNvSpPr txBox="1"/>
          <p:nvPr/>
        </p:nvSpPr>
        <p:spPr>
          <a:xfrm>
            <a:off x="4994787" y="685800"/>
            <a:ext cx="6754761" cy="677108"/>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A8BF668D-4F81-6E32-FF08-FB162D499D2B}"/>
              </a:ext>
            </a:extLst>
          </p:cNvPr>
          <p:cNvSpPr txBox="1"/>
          <p:nvPr/>
        </p:nvSpPr>
        <p:spPr>
          <a:xfrm>
            <a:off x="4994787" y="394692"/>
            <a:ext cx="6410632" cy="6278642"/>
          </a:xfrm>
          <a:prstGeom prst="rect">
            <a:avLst/>
          </a:prstGeom>
          <a:noFill/>
        </p:spPr>
        <p:txBody>
          <a:bodyPr wrap="square" rtlCol="0">
            <a:spAutoFit/>
          </a:bodyPr>
          <a:lstStyle/>
          <a:p>
            <a:pPr algn="just"/>
            <a:r>
              <a:rPr lang="en-US" sz="3200" b="1" dirty="0">
                <a:solidFill>
                  <a:schemeClr val="accent1">
                    <a:lumMod val="75000"/>
                  </a:schemeClr>
                </a:solidFill>
                <a:latin typeface="Times New Roman" panose="02020603050405020304" pitchFamily="18" charset="0"/>
                <a:cs typeface="Times New Roman" panose="02020603050405020304" pitchFamily="18" charset="0"/>
              </a:rPr>
              <a:t>Existing System</a:t>
            </a:r>
          </a:p>
          <a:p>
            <a:pPr algn="just"/>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800" b="1" dirty="0" err="1">
                <a:solidFill>
                  <a:schemeClr val="accent2">
                    <a:lumMod val="75000"/>
                  </a:schemeClr>
                </a:solidFill>
                <a:latin typeface="Times New Roman" panose="02020603050405020304" pitchFamily="18" charset="0"/>
                <a:cs typeface="Times New Roman" panose="02020603050405020304" pitchFamily="18" charset="0"/>
              </a:rPr>
              <a:t>Plantix</a:t>
            </a:r>
            <a:endParaRPr lang="en-US" sz="2800" b="1" dirty="0">
              <a:solidFill>
                <a:schemeClr val="accent2">
                  <a:lumMod val="75000"/>
                </a:schemeClr>
              </a:solidFill>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Plantix</a:t>
            </a:r>
            <a:r>
              <a:rPr lang="en-US" sz="2000" dirty="0">
                <a:latin typeface="Times New Roman" panose="02020603050405020304" pitchFamily="18" charset="0"/>
                <a:cs typeface="Times New Roman" panose="02020603050405020304" pitchFamily="18" charset="0"/>
              </a:rPr>
              <a:t> is a mobile application that offers plant disease detection and pest recognition services. It uses image recognition technology.</a:t>
            </a:r>
          </a:p>
          <a:p>
            <a:pPr algn="just"/>
            <a:endParaRPr lang="en-IN" dirty="0"/>
          </a:p>
          <a:p>
            <a:pPr algn="just"/>
            <a:r>
              <a:rPr lang="en-US" sz="2800" b="1" dirty="0" err="1">
                <a:solidFill>
                  <a:schemeClr val="accent2">
                    <a:lumMod val="75000"/>
                  </a:schemeClr>
                </a:solidFill>
                <a:latin typeface="Times New Roman" panose="02020603050405020304" pitchFamily="18" charset="0"/>
                <a:cs typeface="Times New Roman" panose="02020603050405020304" pitchFamily="18" charset="0"/>
              </a:rPr>
              <a:t>AgroCares</a:t>
            </a:r>
            <a:r>
              <a:rPr lang="en-US" sz="2800" b="1" dirty="0">
                <a:solidFill>
                  <a:schemeClr val="accent2">
                    <a:lumMod val="75000"/>
                  </a:schemeClr>
                </a:solidFill>
                <a:latin typeface="Times New Roman" panose="02020603050405020304" pitchFamily="18" charset="0"/>
                <a:cs typeface="Times New Roman" panose="02020603050405020304" pitchFamily="18" charset="0"/>
              </a:rPr>
              <a:t> Scanner</a:t>
            </a:r>
          </a:p>
          <a:p>
            <a:pPr algn="just"/>
            <a:r>
              <a:rPr lang="en-US" sz="2000" dirty="0" err="1">
                <a:latin typeface="Times New Roman" panose="02020603050405020304" pitchFamily="18" charset="0"/>
                <a:cs typeface="Times New Roman" panose="02020603050405020304" pitchFamily="18" charset="0"/>
              </a:rPr>
              <a:t>AgroCares</a:t>
            </a:r>
            <a:r>
              <a:rPr lang="en-US" sz="2000" dirty="0">
                <a:latin typeface="Times New Roman" panose="02020603050405020304" pitchFamily="18" charset="0"/>
                <a:cs typeface="Times New Roman" panose="02020603050405020304" pitchFamily="18" charset="0"/>
              </a:rPr>
              <a:t> Scanner is a handheld device that measures nutrient levels in soil samples and provides instant analysis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through a mobile application.</a:t>
            </a:r>
          </a:p>
          <a:p>
            <a:pPr algn="just"/>
            <a:endParaRPr lang="en-IN" dirty="0"/>
          </a:p>
          <a:p>
            <a:pPr algn="just"/>
            <a:r>
              <a:rPr lang="en-US" sz="2800" b="1" dirty="0">
                <a:solidFill>
                  <a:schemeClr val="accent2">
                    <a:lumMod val="75000"/>
                  </a:schemeClr>
                </a:solidFill>
                <a:latin typeface="Times New Roman" panose="02020603050405020304" pitchFamily="18" charset="0"/>
                <a:cs typeface="Times New Roman" panose="02020603050405020304" pitchFamily="18" charset="0"/>
              </a:rPr>
              <a:t>Green IQ</a:t>
            </a:r>
          </a:p>
          <a:p>
            <a:pPr algn="just"/>
            <a:r>
              <a:rPr lang="en-US" sz="2000" dirty="0">
                <a:latin typeface="Times New Roman" panose="02020603050405020304" pitchFamily="18" charset="0"/>
                <a:cs typeface="Times New Roman" panose="02020603050405020304" pitchFamily="18" charset="0"/>
              </a:rPr>
              <a:t>An AI-powered platform that offers personalized recommendations for plant care, including watering schedules, fertilizer application, and pest management strategies.</a:t>
            </a:r>
            <a:endParaRPr lang="en-IN" sz="2000" dirty="0">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06888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D080CC-DBF7-6477-DFD9-03980B4A4246}"/>
              </a:ext>
            </a:extLst>
          </p:cNvPr>
          <p:cNvSpPr txBox="1"/>
          <p:nvPr/>
        </p:nvSpPr>
        <p:spPr>
          <a:xfrm>
            <a:off x="250724" y="584901"/>
            <a:ext cx="5299587" cy="584775"/>
          </a:xfrm>
          <a:prstGeom prst="rect">
            <a:avLst/>
          </a:prstGeom>
          <a:noFill/>
        </p:spPr>
        <p:txBody>
          <a:bodyPr wrap="square" rtlCol="0">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Existing Methodologies</a:t>
            </a:r>
            <a:endParaRPr lang="en-IN" sz="32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0DF523-6C00-F672-2491-3F3B00092F3B}"/>
              </a:ext>
            </a:extLst>
          </p:cNvPr>
          <p:cNvSpPr txBox="1"/>
          <p:nvPr/>
        </p:nvSpPr>
        <p:spPr>
          <a:xfrm>
            <a:off x="250724" y="1553497"/>
            <a:ext cx="7546258"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methodologies used in </a:t>
            </a:r>
            <a:r>
              <a:rPr lang="en-US" sz="2000" dirty="0" err="1">
                <a:latin typeface="Times New Roman" panose="02020603050405020304" pitchFamily="18" charset="0"/>
                <a:cs typeface="Times New Roman" panose="02020603050405020304" pitchFamily="18" charset="0"/>
              </a:rPr>
              <a:t>Plantix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AgroCare</a:t>
            </a:r>
            <a:r>
              <a:rPr lang="en-US" sz="2000" dirty="0">
                <a:latin typeface="Times New Roman" panose="02020603050405020304" pitchFamily="18" charset="0"/>
                <a:cs typeface="Times New Roman" panose="02020603050405020304" pitchFamily="18" charset="0"/>
              </a:rPr>
              <a:t> Scanner </a:t>
            </a:r>
          </a:p>
          <a:p>
            <a:r>
              <a:rPr lang="en-US" sz="2000" dirty="0">
                <a:latin typeface="Times New Roman" panose="02020603050405020304" pitchFamily="18" charset="0"/>
                <a:cs typeface="Times New Roman" panose="02020603050405020304" pitchFamily="18" charset="0"/>
              </a:rPr>
              <a:t>and Green IQ</a:t>
            </a:r>
          </a:p>
          <a:p>
            <a:endParaRPr lang="en-US" sz="2000" dirty="0">
              <a:latin typeface="Times New Roman" panose="02020603050405020304" pitchFamily="18" charset="0"/>
              <a:cs typeface="Times New Roman" panose="02020603050405020304" pitchFamily="18" charset="0"/>
            </a:endParaRPr>
          </a:p>
          <a:p>
            <a:pPr marL="187325" indent="-187325">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 Forest</a:t>
            </a:r>
          </a:p>
          <a:p>
            <a:pPr indent="177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Support Vector Machines (SVMs)</a:t>
            </a:r>
          </a:p>
          <a:p>
            <a:pPr marL="187325" indent="-187325">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Decision Trees</a:t>
            </a:r>
          </a:p>
        </p:txBody>
      </p:sp>
      <p:sp>
        <p:nvSpPr>
          <p:cNvPr id="5" name="TextBox 4">
            <a:extLst>
              <a:ext uri="{FF2B5EF4-FFF2-40B4-BE49-F238E27FC236}">
                <a16:creationId xmlns:a16="http://schemas.microsoft.com/office/drawing/2014/main" id="{53A08332-2EDE-7C6A-2098-3A5BF0D8C50B}"/>
              </a:ext>
            </a:extLst>
          </p:cNvPr>
          <p:cNvSpPr txBox="1"/>
          <p:nvPr/>
        </p:nvSpPr>
        <p:spPr>
          <a:xfrm>
            <a:off x="0" y="0"/>
            <a:ext cx="1720645" cy="584775"/>
          </a:xfrm>
          <a:prstGeom prst="rect">
            <a:avLst/>
          </a:prstGeom>
          <a:solidFill>
            <a:schemeClr val="accent6"/>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0AAB834D-9914-ED62-0D36-AC9D05DB28B7}"/>
              </a:ext>
            </a:extLst>
          </p:cNvPr>
          <p:cNvSpPr txBox="1"/>
          <p:nvPr/>
        </p:nvSpPr>
        <p:spPr>
          <a:xfrm>
            <a:off x="11120284" y="6273225"/>
            <a:ext cx="1071716" cy="584775"/>
          </a:xfrm>
          <a:prstGeom prst="rect">
            <a:avLst/>
          </a:prstGeom>
          <a:solidFill>
            <a:schemeClr val="accent6"/>
          </a:solidFill>
        </p:spPr>
        <p:txBody>
          <a:bodyPr wrap="square" rtlCol="0">
            <a:spAutoFit/>
          </a:bodyPr>
          <a:lstStyle/>
          <a:p>
            <a:endParaRPr lang="en-IN" dirty="0"/>
          </a:p>
        </p:txBody>
      </p:sp>
      <p:pic>
        <p:nvPicPr>
          <p:cNvPr id="7" name="Picture 6">
            <a:extLst>
              <a:ext uri="{FF2B5EF4-FFF2-40B4-BE49-F238E27FC236}">
                <a16:creationId xmlns:a16="http://schemas.microsoft.com/office/drawing/2014/main" id="{7592EED7-9D6E-7147-BFF4-CCDF02D887A3}"/>
              </a:ext>
            </a:extLst>
          </p:cNvPr>
          <p:cNvPicPr>
            <a:picLocks noChangeAspect="1"/>
          </p:cNvPicPr>
          <p:nvPr/>
        </p:nvPicPr>
        <p:blipFill>
          <a:blip r:embed="rId2"/>
          <a:stretch>
            <a:fillRect/>
          </a:stretch>
        </p:blipFill>
        <p:spPr>
          <a:xfrm>
            <a:off x="7273720" y="988079"/>
            <a:ext cx="4505325" cy="4410075"/>
          </a:xfrm>
          <a:prstGeom prst="rect">
            <a:avLst/>
          </a:prstGeom>
        </p:spPr>
      </p:pic>
      <p:sp>
        <p:nvSpPr>
          <p:cNvPr id="2" name="TextBox 1">
            <a:extLst>
              <a:ext uri="{FF2B5EF4-FFF2-40B4-BE49-F238E27FC236}">
                <a16:creationId xmlns:a16="http://schemas.microsoft.com/office/drawing/2014/main" id="{D41413F8-7BBD-9902-7789-94331819143F}"/>
              </a:ext>
            </a:extLst>
          </p:cNvPr>
          <p:cNvSpPr txBox="1"/>
          <p:nvPr/>
        </p:nvSpPr>
        <p:spPr>
          <a:xfrm>
            <a:off x="250724" y="3876310"/>
            <a:ext cx="5668295" cy="2308324"/>
          </a:xfrm>
          <a:prstGeom prst="rect">
            <a:avLst/>
          </a:prstGeom>
          <a:noFill/>
        </p:spPr>
        <p:txBody>
          <a:bodyPr wrap="square" rtlCol="0">
            <a:spAutoFit/>
          </a:bodyPr>
          <a:lstStyle/>
          <a:p>
            <a:r>
              <a:rPr lang="en-US" sz="3200" b="1" dirty="0">
                <a:solidFill>
                  <a:schemeClr val="accent6">
                    <a:lumMod val="75000"/>
                  </a:schemeClr>
                </a:solidFill>
                <a:latin typeface="Times New Roman" panose="02020603050405020304" pitchFamily="18" charset="0"/>
                <a:cs typeface="Times New Roman" panose="02020603050405020304" pitchFamily="18" charset="0"/>
              </a:rPr>
              <a:t>Limitations</a:t>
            </a:r>
          </a:p>
          <a:p>
            <a:endParaRPr lang="en-US" sz="3200" b="1"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Limited coverage of plant disease.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systems do not incorporate all functions within a single system.</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0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509EE9-A24B-FEC6-5340-ED51743463A5}"/>
              </a:ext>
            </a:extLst>
          </p:cNvPr>
          <p:cNvSpPr txBox="1"/>
          <p:nvPr/>
        </p:nvSpPr>
        <p:spPr>
          <a:xfrm>
            <a:off x="11425084" y="0"/>
            <a:ext cx="766916" cy="2074606"/>
          </a:xfrm>
          <a:prstGeom prst="rect">
            <a:avLst/>
          </a:prstGeom>
          <a:solidFill>
            <a:schemeClr val="accent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70C893CE-E35D-AD43-BDE8-274066D9153E}"/>
              </a:ext>
            </a:extLst>
          </p:cNvPr>
          <p:cNvSpPr txBox="1"/>
          <p:nvPr/>
        </p:nvSpPr>
        <p:spPr>
          <a:xfrm>
            <a:off x="0" y="6194323"/>
            <a:ext cx="1219200" cy="663677"/>
          </a:xfrm>
          <a:prstGeom prst="rect">
            <a:avLst/>
          </a:prstGeom>
          <a:solidFill>
            <a:schemeClr val="accent1"/>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BB617510-D779-6550-046F-67E9CC85C300}"/>
              </a:ext>
            </a:extLst>
          </p:cNvPr>
          <p:cNvSpPr txBox="1"/>
          <p:nvPr/>
        </p:nvSpPr>
        <p:spPr>
          <a:xfrm>
            <a:off x="609601" y="201786"/>
            <a:ext cx="7177548" cy="584775"/>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Design Methodology</a:t>
            </a:r>
            <a:r>
              <a:rPr lang="en-IN" sz="2000" dirty="0">
                <a:latin typeface="Times New Roman" panose="02020603050405020304" pitchFamily="18" charset="0"/>
                <a:cs typeface="Times New Roman" panose="02020603050405020304" pitchFamily="18" charset="0"/>
              </a:rPr>
              <a:t>	</a:t>
            </a:r>
            <a:endParaRPr lang="en-IN" sz="32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Picture 1" descr="A diagram of a data flow&#10;&#10;Description automatically generated">
            <a:extLst>
              <a:ext uri="{FF2B5EF4-FFF2-40B4-BE49-F238E27FC236}">
                <a16:creationId xmlns:a16="http://schemas.microsoft.com/office/drawing/2014/main" id="{7CCE9A52-8255-5F8D-0568-F494523E7867}"/>
              </a:ext>
            </a:extLst>
          </p:cNvPr>
          <p:cNvPicPr>
            <a:picLocks noChangeAspect="1"/>
          </p:cNvPicPr>
          <p:nvPr/>
        </p:nvPicPr>
        <p:blipFill>
          <a:blip r:embed="rId2"/>
          <a:stretch>
            <a:fillRect/>
          </a:stretch>
        </p:blipFill>
        <p:spPr>
          <a:xfrm>
            <a:off x="3048001" y="973393"/>
            <a:ext cx="6056670" cy="5702383"/>
          </a:xfrm>
          <a:prstGeom prst="rect">
            <a:avLst/>
          </a:prstGeom>
        </p:spPr>
      </p:pic>
    </p:spTree>
    <p:extLst>
      <p:ext uri="{BB962C8B-B14F-4D97-AF65-F5344CB8AC3E}">
        <p14:creationId xmlns:p14="http://schemas.microsoft.com/office/powerpoint/2010/main" val="301496837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C257F-111F-9364-96CD-563E4AE1B245}"/>
              </a:ext>
            </a:extLst>
          </p:cNvPr>
          <p:cNvSpPr txBox="1"/>
          <p:nvPr/>
        </p:nvSpPr>
        <p:spPr>
          <a:xfrm>
            <a:off x="619432" y="769191"/>
            <a:ext cx="10255045" cy="5509200"/>
          </a:xfrm>
          <a:prstGeom prst="rect">
            <a:avLst/>
          </a:prstGeom>
          <a:noFill/>
        </p:spPr>
        <p:txBody>
          <a:bodyPr wrap="square">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Contd..</a:t>
            </a:r>
          </a:p>
          <a:p>
            <a:pPr marL="342900" indent="-342900">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Dataset Collection</a:t>
            </a:r>
          </a:p>
          <a:p>
            <a:pPr marL="354013"/>
            <a:r>
              <a:rPr lang="en-IN" sz="2000" dirty="0">
                <a:latin typeface="Times New Roman" panose="02020603050405020304" pitchFamily="18" charset="0"/>
                <a:cs typeface="Times New Roman" panose="02020603050405020304" pitchFamily="18" charset="0"/>
              </a:rPr>
              <a:t>Collected the dataset from Kaggle.</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Data Pre-processing </a:t>
            </a:r>
          </a:p>
          <a:p>
            <a:pPr marL="354013" algn="just"/>
            <a:r>
              <a:rPr lang="en-US" sz="2000" dirty="0">
                <a:latin typeface="Times New Roman" panose="02020603050405020304" pitchFamily="18" charset="0"/>
                <a:cs typeface="Times New Roman" panose="02020603050405020304" pitchFamily="18" charset="0"/>
              </a:rPr>
              <a:t>Checking for null values in the dataset and handle them appropriately and preparing the data for training and testing.</a:t>
            </a: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Feature Extraction</a:t>
            </a:r>
          </a:p>
          <a:p>
            <a:pPr indent="354013" algn="just"/>
            <a:r>
              <a:rPr lang="en-US" sz="2000" dirty="0">
                <a:latin typeface="Times New Roman" panose="02020603050405020304" pitchFamily="18" charset="0"/>
                <a:cs typeface="Times New Roman" panose="02020603050405020304" pitchFamily="18" charset="0"/>
              </a:rPr>
              <a:t>Identifying key characteristics that influence crop yield and suitability.</a:t>
            </a:r>
          </a:p>
          <a:p>
            <a:pPr marL="354013" algn="just"/>
            <a:r>
              <a:rPr lang="en-US" sz="2000" dirty="0">
                <a:latin typeface="Times New Roman" panose="02020603050405020304" pitchFamily="18" charset="0"/>
                <a:cs typeface="Times New Roman" panose="02020603050405020304" pitchFamily="18" charset="0"/>
              </a:rPr>
              <a:t>Input features are: Nitrogen, Phosphorus, Potassium, temperature, humidity, </a:t>
            </a:r>
            <a:r>
              <a:rPr lang="en-US" sz="2000" dirty="0" err="1">
                <a:latin typeface="Times New Roman" panose="02020603050405020304" pitchFamily="18" charset="0"/>
                <a:cs typeface="Times New Roman" panose="02020603050405020304" pitchFamily="18" charset="0"/>
              </a:rPr>
              <a:t>ph</a:t>
            </a:r>
            <a:r>
              <a:rPr lang="en-US" sz="2000" dirty="0">
                <a:latin typeface="Times New Roman" panose="02020603050405020304" pitchFamily="18" charset="0"/>
                <a:cs typeface="Times New Roman" panose="02020603050405020304" pitchFamily="18" charset="0"/>
              </a:rPr>
              <a:t>, rainfall.</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Algorithms Applied</a:t>
            </a:r>
          </a:p>
          <a:p>
            <a:pPr algn="just"/>
            <a:r>
              <a:rPr lang="en-IN" sz="2000" b="1" dirty="0">
                <a:solidFill>
                  <a:schemeClr val="accent1">
                    <a:lumMod val="75000"/>
                  </a:schemeClr>
                </a:solidFill>
                <a:latin typeface="Times New Roman" panose="02020603050405020304" pitchFamily="18" charset="0"/>
                <a:cs typeface="Times New Roman" panose="02020603050405020304" pitchFamily="18" charset="0"/>
              </a:rPr>
              <a:t>      Algorithms</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Decision Tree</a:t>
            </a:r>
          </a:p>
          <a:p>
            <a:pPr marL="354013" lvl="1" algn="just"/>
            <a:r>
              <a:rPr lang="en-US" sz="2000" dirty="0">
                <a:latin typeface="Times New Roman" panose="02020603050405020304" pitchFamily="18" charset="0"/>
                <a:cs typeface="Times New Roman" panose="02020603050405020304" pitchFamily="18" charset="0"/>
              </a:rPr>
              <a:t>Decision Tree is a tree-structured classifier, where internal nodes represent the features of a dataset, branches represent the decision rules and each leaf node represents the outcome.</a:t>
            </a:r>
          </a:p>
          <a:p>
            <a:pPr marL="239713"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Naive Bayes</a:t>
            </a:r>
          </a:p>
          <a:p>
            <a:pPr marL="354013" lvl="1" algn="just"/>
            <a:r>
              <a:rPr lang="en-US" sz="2000" dirty="0">
                <a:latin typeface="Times New Roman" panose="02020603050405020304" pitchFamily="18" charset="0"/>
                <a:cs typeface="Times New Roman" panose="02020603050405020304" pitchFamily="18" charset="0"/>
              </a:rPr>
              <a:t>Naive Bayes is a probabilistic classifier it predicts on the basis of the probability of an object.</a:t>
            </a:r>
          </a:p>
        </p:txBody>
      </p:sp>
      <p:sp>
        <p:nvSpPr>
          <p:cNvPr id="4" name="TextBox 3">
            <a:extLst>
              <a:ext uri="{FF2B5EF4-FFF2-40B4-BE49-F238E27FC236}">
                <a16:creationId xmlns:a16="http://schemas.microsoft.com/office/drawing/2014/main" id="{C28A2B33-35A3-6A23-1681-05F1BFBE8AF1}"/>
              </a:ext>
            </a:extLst>
          </p:cNvPr>
          <p:cNvSpPr txBox="1"/>
          <p:nvPr/>
        </p:nvSpPr>
        <p:spPr>
          <a:xfrm>
            <a:off x="0" y="0"/>
            <a:ext cx="1553497" cy="373626"/>
          </a:xfrm>
          <a:prstGeom prst="rect">
            <a:avLst/>
          </a:prstGeom>
          <a:solidFill>
            <a:schemeClr val="accent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1081B44C-4F78-435B-2988-AD44C8395A86}"/>
              </a:ext>
            </a:extLst>
          </p:cNvPr>
          <p:cNvSpPr txBox="1"/>
          <p:nvPr/>
        </p:nvSpPr>
        <p:spPr>
          <a:xfrm>
            <a:off x="10638503" y="6484374"/>
            <a:ext cx="1553497" cy="373626"/>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412015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B4489-0CEF-BED1-E48C-91A5CD77EAC9}"/>
              </a:ext>
            </a:extLst>
          </p:cNvPr>
          <p:cNvSpPr txBox="1"/>
          <p:nvPr/>
        </p:nvSpPr>
        <p:spPr>
          <a:xfrm>
            <a:off x="658761" y="560438"/>
            <a:ext cx="10785987" cy="5786199"/>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Contd..</a:t>
            </a:r>
          </a:p>
          <a:p>
            <a:endParaRPr lang="en-IN"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Support Vector Machine</a:t>
            </a:r>
          </a:p>
          <a:p>
            <a:pPr marL="354013" lvl="1" algn="just"/>
            <a:r>
              <a:rPr lang="en-US" sz="2000" dirty="0">
                <a:latin typeface="Times New Roman" panose="02020603050405020304" pitchFamily="18" charset="0"/>
                <a:cs typeface="Times New Roman" panose="02020603050405020304" pitchFamily="18" charset="0"/>
              </a:rPr>
              <a:t>The SVM algorithm is to create the best line or decision boundary that can segregate n-dimensional space into classes so that we can easily put the new data point in the correct category in the future. This best decision boundary is called a hyperplane.</a:t>
            </a:r>
            <a:endParaRPr lang="en-IN" sz="2000" b="1" dirty="0">
              <a:latin typeface="Times New Roman" panose="02020603050405020304" pitchFamily="18" charset="0"/>
              <a:cs typeface="Times New Roman" panose="02020603050405020304" pitchFamily="18" charset="0"/>
            </a:endParaRPr>
          </a:p>
          <a:p>
            <a:pPr marL="354013" indent="-354013"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Logistic Regression</a:t>
            </a:r>
          </a:p>
          <a:p>
            <a:pPr marL="354013" algn="just"/>
            <a:r>
              <a:rPr lang="en-US" sz="2000" dirty="0">
                <a:latin typeface="Times New Roman" panose="02020603050405020304" pitchFamily="18" charset="0"/>
                <a:cs typeface="Times New Roman" panose="02020603050405020304" pitchFamily="18" charset="0"/>
              </a:rPr>
              <a:t>Logistic Regression is a supervised machine learning model which is used for solving the classification problems. It is used for predicting the categorical dependent variable using a given set of independent variables.</a:t>
            </a:r>
          </a:p>
          <a:p>
            <a:pPr marL="342900" indent="-342900"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Random Forest</a:t>
            </a:r>
          </a:p>
          <a:p>
            <a:pPr marL="354013" algn="just"/>
            <a:r>
              <a:rPr lang="en-US" sz="2000" dirty="0">
                <a:latin typeface="Times New Roman" panose="02020603050405020304" pitchFamily="18" charset="0"/>
                <a:cs typeface="Times New Roman" panose="02020603050405020304" pitchFamily="18" charset="0"/>
              </a:rPr>
              <a:t>Random Forest is a classifier that contains a number of decision trees on various subsets of the given dataset and takes the average to improve the predictive accuracy of that dataset. </a:t>
            </a:r>
          </a:p>
          <a:p>
            <a:pPr marL="354013" indent="-354013" algn="just">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Extreme Gradient Boosting (</a:t>
            </a:r>
            <a:r>
              <a:rPr lang="en-IN" sz="2000" b="1" dirty="0" err="1">
                <a:latin typeface="Times New Roman" panose="02020603050405020304" pitchFamily="18" charset="0"/>
                <a:cs typeface="Times New Roman" panose="02020603050405020304" pitchFamily="18" charset="0"/>
              </a:rPr>
              <a:t>xgboost</a:t>
            </a:r>
            <a:r>
              <a:rPr lang="en-IN" sz="2000" b="1" dirty="0">
                <a:latin typeface="Times New Roman" panose="02020603050405020304" pitchFamily="18" charset="0"/>
                <a:cs typeface="Times New Roman" panose="02020603050405020304" pitchFamily="18" charset="0"/>
              </a:rPr>
              <a:t>)</a:t>
            </a:r>
          </a:p>
          <a:p>
            <a:pPr marL="354013" algn="just"/>
            <a:r>
              <a:rPr lang="en-IN" sz="2000" dirty="0">
                <a:latin typeface="Times New Roman" panose="02020603050405020304" pitchFamily="18" charset="0"/>
                <a:cs typeface="Times New Roman" panose="02020603050405020304" pitchFamily="18" charset="0"/>
              </a:rPr>
              <a:t>Extreme Gradient Boosting</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gradient boosting algorithm for supervised learning. It's a highly efficient and scalable implementation of the boosting algorithm, with performance comparable to that of other state-of-the-art machine learning algorithms in most cases.</a:t>
            </a:r>
            <a:endParaRPr lang="en-IN" sz="2000" dirty="0">
              <a:latin typeface="Times New Roman" panose="02020603050405020304" pitchFamily="18" charset="0"/>
              <a:cs typeface="Times New Roman" panose="02020603050405020304" pitchFamily="18" charset="0"/>
            </a:endParaRPr>
          </a:p>
          <a:p>
            <a:pPr algn="just"/>
            <a:endParaRPr lang="en-IN" dirty="0"/>
          </a:p>
        </p:txBody>
      </p:sp>
      <p:sp>
        <p:nvSpPr>
          <p:cNvPr id="3" name="TextBox 2">
            <a:extLst>
              <a:ext uri="{FF2B5EF4-FFF2-40B4-BE49-F238E27FC236}">
                <a16:creationId xmlns:a16="http://schemas.microsoft.com/office/drawing/2014/main" id="{635CB333-87F9-D865-005B-56E865DDD6D5}"/>
              </a:ext>
            </a:extLst>
          </p:cNvPr>
          <p:cNvSpPr txBox="1"/>
          <p:nvPr/>
        </p:nvSpPr>
        <p:spPr>
          <a:xfrm>
            <a:off x="0" y="4100052"/>
            <a:ext cx="658761" cy="2757948"/>
          </a:xfrm>
          <a:prstGeom prst="rect">
            <a:avLst/>
          </a:prstGeom>
          <a:solidFill>
            <a:schemeClr val="accent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25D1BFF4-C539-D2D5-B9EB-05FDD8C84B9D}"/>
              </a:ext>
            </a:extLst>
          </p:cNvPr>
          <p:cNvSpPr txBox="1"/>
          <p:nvPr/>
        </p:nvSpPr>
        <p:spPr>
          <a:xfrm>
            <a:off x="11621729" y="0"/>
            <a:ext cx="570271" cy="1120877"/>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170181082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EFE260-5F1F-09FE-D7D3-A99CC0405C02}"/>
              </a:ext>
            </a:extLst>
          </p:cNvPr>
          <p:cNvSpPr txBox="1"/>
          <p:nvPr/>
        </p:nvSpPr>
        <p:spPr>
          <a:xfrm>
            <a:off x="481781" y="442452"/>
            <a:ext cx="3854245" cy="584775"/>
          </a:xfrm>
          <a:prstGeom prst="rect">
            <a:avLst/>
          </a:prstGeom>
          <a:noFill/>
        </p:spPr>
        <p:txBody>
          <a:bodyPr wrap="square" rtlCol="0">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Proposed</a:t>
            </a:r>
            <a:r>
              <a:rPr lang="en-US" sz="3200" b="1" dirty="0">
                <a:solidFill>
                  <a:schemeClr val="accent1">
                    <a:lumMod val="75000"/>
                  </a:schemeClr>
                </a:solidFill>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System</a:t>
            </a:r>
            <a:endParaRPr lang="en-IN" sz="3200" b="1" dirty="0">
              <a:solidFill>
                <a:schemeClr val="accent1">
                  <a:lumMod val="75000"/>
                </a:schemeClr>
              </a:solidFill>
            </a:endParaRPr>
          </a:p>
        </p:txBody>
      </p:sp>
      <p:sp>
        <p:nvSpPr>
          <p:cNvPr id="3" name="TextBox 2">
            <a:extLst>
              <a:ext uri="{FF2B5EF4-FFF2-40B4-BE49-F238E27FC236}">
                <a16:creationId xmlns:a16="http://schemas.microsoft.com/office/drawing/2014/main" id="{F1B425F9-0F76-1714-DD7A-47562824FF6D}"/>
              </a:ext>
            </a:extLst>
          </p:cNvPr>
          <p:cNvSpPr txBox="1"/>
          <p:nvPr/>
        </p:nvSpPr>
        <p:spPr>
          <a:xfrm>
            <a:off x="481782" y="1337186"/>
            <a:ext cx="5427405" cy="318565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Our proposed system uses computer techniques  to assist farmers in managing their crops better. It provides guidance on which crops to grow, which fertilizers to use, and how to identify plant diseases. This platform helps farmers make smarter decisions and enhance their farming methods. By analyzing large amounts of data, it can offer accurate suggestions for crop management, fertilizer suggestion, and disease detection.</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Google Shape;1309;p93">
            <a:extLst>
              <a:ext uri="{FF2B5EF4-FFF2-40B4-BE49-F238E27FC236}">
                <a16:creationId xmlns:a16="http://schemas.microsoft.com/office/drawing/2014/main" id="{6A916E92-0804-6EAB-19F7-AD8AC9C37204}"/>
              </a:ext>
            </a:extLst>
          </p:cNvPr>
          <p:cNvPicPr preferRelativeResize="0"/>
          <p:nvPr/>
        </p:nvPicPr>
        <p:blipFill rotWithShape="1">
          <a:blip r:embed="rId2">
            <a:alphaModFix/>
          </a:blip>
          <a:srcRect l="8692" t="14101" b="5408"/>
          <a:stretch/>
        </p:blipFill>
        <p:spPr>
          <a:xfrm>
            <a:off x="6882582" y="796413"/>
            <a:ext cx="3746088" cy="4719484"/>
          </a:xfrm>
          <a:prstGeom prst="rect">
            <a:avLst/>
          </a:prstGeom>
          <a:noFill/>
          <a:ln>
            <a:noFill/>
          </a:ln>
        </p:spPr>
      </p:pic>
      <p:sp>
        <p:nvSpPr>
          <p:cNvPr id="5" name="TextBox 4">
            <a:extLst>
              <a:ext uri="{FF2B5EF4-FFF2-40B4-BE49-F238E27FC236}">
                <a16:creationId xmlns:a16="http://schemas.microsoft.com/office/drawing/2014/main" id="{F4AEEAC9-8570-9B91-5252-5F07FE38A923}"/>
              </a:ext>
            </a:extLst>
          </p:cNvPr>
          <p:cNvSpPr txBox="1"/>
          <p:nvPr/>
        </p:nvSpPr>
        <p:spPr>
          <a:xfrm>
            <a:off x="10019071" y="0"/>
            <a:ext cx="2172929" cy="796413"/>
          </a:xfrm>
          <a:prstGeom prst="rect">
            <a:avLst/>
          </a:prstGeom>
          <a:solidFill>
            <a:schemeClr val="accent1"/>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13BECAB0-836D-195A-013C-1A5B8B69DC5D}"/>
              </a:ext>
            </a:extLst>
          </p:cNvPr>
          <p:cNvSpPr txBox="1"/>
          <p:nvPr/>
        </p:nvSpPr>
        <p:spPr>
          <a:xfrm>
            <a:off x="0" y="6430297"/>
            <a:ext cx="1504335" cy="427703"/>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302884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agriculture">
      <a:dk1>
        <a:sysClr val="windowText" lastClr="000000"/>
      </a:dk1>
      <a:lt1>
        <a:sysClr val="window" lastClr="FFFFFF"/>
      </a:lt1>
      <a:dk2>
        <a:srgbClr val="44546A"/>
      </a:dk2>
      <a:lt2>
        <a:srgbClr val="E7E6E6"/>
      </a:lt2>
      <a:accent1>
        <a:srgbClr val="7CA73D"/>
      </a:accent1>
      <a:accent2>
        <a:srgbClr val="FB8909"/>
      </a:accent2>
      <a:accent3>
        <a:srgbClr val="CDC97D"/>
      </a:accent3>
      <a:accent4>
        <a:srgbClr val="3C90C4"/>
      </a:accent4>
      <a:accent5>
        <a:srgbClr val="5B9BD5"/>
      </a:accent5>
      <a:accent6>
        <a:srgbClr val="B14394"/>
      </a:accent6>
      <a:hlink>
        <a:srgbClr val="7B7B4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2873</TotalTime>
  <Words>1675</Words>
  <Application>Microsoft Office PowerPoint</Application>
  <PresentationFormat>Widescreen</PresentationFormat>
  <Paragraphs>229</Paragraphs>
  <Slides>25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Calibri Light</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Harivenkadesh T.D</dc:creator>
  <cp:lastModifiedBy>Bhavana Sai Bolisetty</cp:lastModifiedBy>
  <cp:revision>5</cp:revision>
  <dcterms:created xsi:type="dcterms:W3CDTF">2023-05-22T11:03:41Z</dcterms:created>
  <dcterms:modified xsi:type="dcterms:W3CDTF">2024-03-20T11:40:38Z</dcterms:modified>
</cp:coreProperties>
</file>